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b" ContentType="application/vnd.ms-excel.sheet.binary.macroEnabled.12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2.xml" ContentType="application/vnd.openxmlformats-officedocument.themeOverride+xml"/>
  <Override PartName="/ppt/drawings/drawing2.xml" ContentType="application/vnd.openxmlformats-officedocument.drawingml.chartshapes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3.xml" ContentType="application/vnd.openxmlformats-officedocument.drawingml.chartshapes+xml"/>
  <Override PartName="/ppt/notesSlides/notesSlide4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3.xml" ContentType="application/vnd.openxmlformats-officedocument.themeOverride+xml"/>
  <Override PartName="/ppt/drawings/drawing4.xml" ContentType="application/vnd.openxmlformats-officedocument.drawingml.chartshapes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4.xml" ContentType="application/vnd.openxmlformats-officedocument.themeOverride+xml"/>
  <Override PartName="/ppt/drawings/drawing5.xml" ContentType="application/vnd.openxmlformats-officedocument.drawingml.chartshapes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5.xml" ContentType="application/vnd.openxmlformats-officedocument.themeOverride+xml"/>
  <Override PartName="/ppt/drawings/drawing6.xml" ContentType="application/vnd.openxmlformats-officedocument.drawingml.chartshapes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6.xml" ContentType="application/vnd.openxmlformats-officedocument.themeOverride+xml"/>
  <Override PartName="/ppt/drawings/drawing7.xml" ContentType="application/vnd.openxmlformats-officedocument.drawingml.chartshape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34" r:id="rId1"/>
    <p:sldMasterId id="2147483735" r:id="rId2"/>
    <p:sldMasterId id="2147483749" r:id="rId3"/>
  </p:sldMasterIdLst>
  <p:notesMasterIdLst>
    <p:notesMasterId r:id="rId25"/>
  </p:notesMasterIdLst>
  <p:handoutMasterIdLst>
    <p:handoutMasterId r:id="rId26"/>
  </p:handoutMasterIdLst>
  <p:sldIdLst>
    <p:sldId id="582" r:id="rId4"/>
    <p:sldId id="598" r:id="rId5"/>
    <p:sldId id="590" r:id="rId6"/>
    <p:sldId id="595" r:id="rId7"/>
    <p:sldId id="585" r:id="rId8"/>
    <p:sldId id="591" r:id="rId9"/>
    <p:sldId id="597" r:id="rId10"/>
    <p:sldId id="615" r:id="rId11"/>
    <p:sldId id="614" r:id="rId12"/>
    <p:sldId id="617" r:id="rId13"/>
    <p:sldId id="592" r:id="rId14"/>
    <p:sldId id="604" r:id="rId15"/>
    <p:sldId id="613" r:id="rId16"/>
    <p:sldId id="608" r:id="rId17"/>
    <p:sldId id="609" r:id="rId18"/>
    <p:sldId id="601" r:id="rId19"/>
    <p:sldId id="610" r:id="rId20"/>
    <p:sldId id="611" r:id="rId21"/>
    <p:sldId id="607" r:id="rId22"/>
    <p:sldId id="603" r:id="rId23"/>
    <p:sldId id="508" r:id="rId24"/>
  </p:sldIdLst>
  <p:sldSz cx="12192000" cy="6858000"/>
  <p:notesSz cx="7010400" cy="92964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Cambria" panose="02040503050406030204" pitchFamily="18" charset="0"/>
      <p:regular r:id="rId33"/>
      <p:bold r:id="rId34"/>
      <p:italic r:id="rId35"/>
      <p:boldItalic r:id="rId36"/>
    </p:embeddedFont>
    <p:embeddedFont>
      <p:font typeface="Garamond" panose="02020404030301010803" pitchFamily="18" charset="0"/>
      <p:regular r:id="rId37"/>
      <p:bold r:id="rId38"/>
      <p:italic r:id="rId39"/>
    </p:embeddedFont>
    <p:embeddedFont>
      <p:font typeface="Trebuchet MS" panose="020B0603020202020204" pitchFamily="34" charset="0"/>
      <p:regular r:id="rId40"/>
      <p:bold r:id="rId41"/>
      <p:italic r:id="rId42"/>
      <p:boldItalic r:id="rId4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5228"/>
    <a:srgbClr val="009644"/>
    <a:srgbClr val="0C223D"/>
    <a:srgbClr val="8E5229"/>
    <a:srgbClr val="10253F"/>
    <a:srgbClr val="B28038"/>
    <a:srgbClr val="0C2233"/>
    <a:srgbClr val="D9D9D9"/>
    <a:srgbClr val="EFEFEF"/>
    <a:srgbClr val="98AC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41" autoAdjust="0"/>
    <p:restoredTop sz="94291" autoAdjust="0"/>
  </p:normalViewPr>
  <p:slideViewPr>
    <p:cSldViewPr snapToGrid="0" snapToObjects="1">
      <p:cViewPr varScale="1">
        <p:scale>
          <a:sx n="72" d="100"/>
          <a:sy n="72" d="100"/>
        </p:scale>
        <p:origin x="642" y="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handoutMaster" Target="handoutMasters/handoutMaster1.xml"/><Relationship Id="rId39" Type="http://schemas.openxmlformats.org/officeDocument/2006/relationships/font" Target="fonts/font13.fntdata"/><Relationship Id="rId21" Type="http://schemas.openxmlformats.org/officeDocument/2006/relationships/slide" Target="slides/slide18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5.fntdata"/><Relationship Id="rId44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heme" Target="theme/theme1.xml"/><Relationship Id="rId20" Type="http://schemas.openxmlformats.org/officeDocument/2006/relationships/slide" Target="slides/slide17.xml"/><Relationship Id="rId41" Type="http://schemas.openxmlformats.org/officeDocument/2006/relationships/font" Target="fonts/font1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eroju\Desktop\Distel\Report\Primary%20Sales%20Report.xlsb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10.xml"/><Relationship Id="rId1" Type="http://schemas.microsoft.com/office/2011/relationships/chartStyle" Target="style10.xml"/><Relationship Id="rId5" Type="http://schemas.openxmlformats.org/officeDocument/2006/relationships/chartUserShapes" Target="../drawings/drawing6.xml"/><Relationship Id="rId4" Type="http://schemas.openxmlformats.org/officeDocument/2006/relationships/oleObject" Target="file:///C:\Users\Aderoju\Desktop\Distel\Report\Primary%20Sales%20Report.xlsb" TargetMode="Externa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11.xml"/><Relationship Id="rId1" Type="http://schemas.microsoft.com/office/2011/relationships/chartStyle" Target="style11.xml"/><Relationship Id="rId5" Type="http://schemas.openxmlformats.org/officeDocument/2006/relationships/chartUserShapes" Target="../drawings/drawing7.xml"/><Relationship Id="rId4" Type="http://schemas.openxmlformats.org/officeDocument/2006/relationships/oleObject" Target="file:///C:\Users\Aderoju\Desktop\Distel\Report\Primary%20Sales%20Report.xlsb" TargetMode="Externa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eroju\Desktop\Distel\Report\Primary%20Sales%20Report.xlsb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eroju\Desktop\Distel\Report\Primary%20Sales%20Report.xlsb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eroju\Desktop\Distel\Report\Primary%20Sales%20Report.xlsb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eroju\Desktop\Distel\Report\Primary%20Sales%20Report.xlsb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5.xml"/><Relationship Id="rId1" Type="http://schemas.microsoft.com/office/2011/relationships/chartStyle" Target="style5.xml"/><Relationship Id="rId5" Type="http://schemas.openxmlformats.org/officeDocument/2006/relationships/chartUserShapes" Target="../drawings/drawing1.xml"/><Relationship Id="rId4" Type="http://schemas.openxmlformats.org/officeDocument/2006/relationships/oleObject" Target="file:///C:\Users\Aderoju\Desktop\Distel\Report\Primary%20Sales%20Report.xlsb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6.xml"/><Relationship Id="rId1" Type="http://schemas.microsoft.com/office/2011/relationships/chartStyle" Target="style6.xml"/><Relationship Id="rId5" Type="http://schemas.openxmlformats.org/officeDocument/2006/relationships/chartUserShapes" Target="../drawings/drawing2.xml"/><Relationship Id="rId4" Type="http://schemas.openxmlformats.org/officeDocument/2006/relationships/oleObject" Target="file:///C:\Users\Aderoju\Desktop\Distel\Report\Primary%20Sales%20Report.xlsb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eroju\Desktop\Distel\Report\Primary%20Sales%20Report.xlsb" TargetMode="Externa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3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8.xml"/><Relationship Id="rId1" Type="http://schemas.microsoft.com/office/2011/relationships/chartStyle" Target="style8.xml"/><Relationship Id="rId5" Type="http://schemas.openxmlformats.org/officeDocument/2006/relationships/chartUserShapes" Target="../drawings/drawing4.xml"/><Relationship Id="rId4" Type="http://schemas.openxmlformats.org/officeDocument/2006/relationships/oleObject" Target="file:///C:\Users\Aderoju\Desktop\Distel\Report\Primary%20Sales%20Report.xlsb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9.xml"/><Relationship Id="rId1" Type="http://schemas.microsoft.com/office/2011/relationships/chartStyle" Target="style9.xml"/><Relationship Id="rId5" Type="http://schemas.openxmlformats.org/officeDocument/2006/relationships/chartUserShapes" Target="../drawings/drawing5.xml"/><Relationship Id="rId4" Type="http://schemas.openxmlformats.org/officeDocument/2006/relationships/oleObject" Target="file:///C:\Users\Aderoju\Desktop\Distel\Report\Primary%20Sales%20Report.xlsb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[Primary Sales Report.xlsb]Charts!PivotTable16</c:name>
    <c:fmtId val="300"/>
  </c:pivotSource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2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sz="12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rPr>
              <a:t>Regional Contribution</a:t>
            </a:r>
          </a:p>
        </c:rich>
      </c:tx>
      <c:layout>
        <c:manualLayout>
          <c:xMode val="edge"/>
          <c:yMode val="edge"/>
          <c:x val="0.37215843226054274"/>
          <c:y val="4.584983205242621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2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effectLst/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31859C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rgbClr val="0C223D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rgbClr val="C0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4.4936217892475516E-3"/>
              <c:y val="-5.0503979319922732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8E5228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rgbClr val="C0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4.4936217892475516E-3"/>
              <c:y val="-5.0503979319922732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rgbClr val="31859C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rgbClr val="0C223D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rgbClr val="8E5228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rgbClr val="C0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4.4936217892475516E-3"/>
              <c:y val="-5.0503979319922732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31859C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rgbClr val="0C223D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rgbClr val="8E5228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0.27283542519823833"/>
          <c:y val="0.25533554856616386"/>
          <c:w val="0.66914639805722864"/>
          <c:h val="0.68194440834221448"/>
        </c:manualLayout>
      </c:layout>
      <c:doughnutChart>
        <c:varyColors val="1"/>
        <c:ser>
          <c:idx val="0"/>
          <c:order val="0"/>
          <c:tx>
            <c:strRef>
              <c:f>Charts!$C$18:$C$19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rgbClr val="C0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D41-4C48-8656-292F4160A9FA}"/>
              </c:ext>
            </c:extLst>
          </c:dPt>
          <c:dPt>
            <c:idx val="1"/>
            <c:bubble3D val="0"/>
            <c:spPr>
              <a:solidFill>
                <a:srgbClr val="31859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D41-4C48-8656-292F4160A9FA}"/>
              </c:ext>
            </c:extLst>
          </c:dPt>
          <c:dPt>
            <c:idx val="2"/>
            <c:bubble3D val="0"/>
            <c:spPr>
              <a:solidFill>
                <a:srgbClr val="0C223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D41-4C48-8656-292F4160A9FA}"/>
              </c:ext>
            </c:extLst>
          </c:dPt>
          <c:dPt>
            <c:idx val="3"/>
            <c:bubble3D val="0"/>
            <c:spPr>
              <a:solidFill>
                <a:srgbClr val="8E5228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D41-4C48-8656-292F4160A9FA}"/>
              </c:ext>
            </c:extLst>
          </c:dPt>
          <c:dLbls>
            <c:dLbl>
              <c:idx val="0"/>
              <c:layout>
                <c:manualLayout>
                  <c:x val="-7.7791381874511385E-3"/>
                  <c:y val="-1.422030735994500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ctr">
                    <a:defRPr lang="en-US" sz="9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NG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D41-4C48-8656-292F4160A9F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Charts!$B$20:$B$24</c:f>
              <c:strCache>
                <c:ptCount val="4"/>
                <c:pt idx="0">
                  <c:v>Key Account</c:v>
                </c:pt>
                <c:pt idx="1">
                  <c:v>North</c:v>
                </c:pt>
                <c:pt idx="2">
                  <c:v>South</c:v>
                </c:pt>
                <c:pt idx="3">
                  <c:v>West</c:v>
                </c:pt>
              </c:strCache>
            </c:strRef>
          </c:cat>
          <c:val>
            <c:numRef>
              <c:f>Charts!$C$20:$C$24</c:f>
              <c:numCache>
                <c:formatCode>#,##0</c:formatCode>
                <c:ptCount val="4"/>
                <c:pt idx="0">
                  <c:v>68201790</c:v>
                </c:pt>
                <c:pt idx="1">
                  <c:v>94603800</c:v>
                </c:pt>
                <c:pt idx="2">
                  <c:v>311188200</c:v>
                </c:pt>
                <c:pt idx="3">
                  <c:v>554449000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D41-4C48-8656-292F4160A9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9"/>
      </c:doughnut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2.900908837226655E-2"/>
          <c:y val="0.25939921557074735"/>
          <c:w val="0.33111361778736798"/>
          <c:h val="0.331639416703490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NG"/>
    </a:p>
  </c:txPr>
  <c:externalData r:id="rId3">
    <c:autoUpdate val="1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South Region – Total Cases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4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lotArea>
      <c:layout>
        <c:manualLayout>
          <c:layoutTarget val="inner"/>
          <c:xMode val="edge"/>
          <c:yMode val="edge"/>
          <c:x val="1.8157131446296885E-2"/>
          <c:y val="0.20924042732168754"/>
          <c:w val="0.95128718285214331"/>
          <c:h val="0.5669025378638419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Charts!$D$122</c:f>
              <c:strCache>
                <c:ptCount val="1"/>
                <c:pt idx="0">
                  <c:v> Week 1 </c:v>
                </c:pt>
              </c:strCache>
            </c:strRef>
          </c:tx>
          <c:spPr>
            <a:solidFill>
              <a:srgbClr val="0C223D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-3.1457704160321532E-3"/>
                  <c:y val="-9.3752987453709462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8BD-465F-9CAA-716E0C1B6DEE}"/>
                </c:ext>
              </c:extLst>
            </c:dLbl>
            <c:dLbl>
              <c:idx val="7"/>
              <c:layout>
                <c:manualLayout>
                  <c:x val="-2.522042615414589E-3"/>
                  <c:y val="-1.4062948118056419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F49-4553-BD7D-D3AF6EC1AB16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NG"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Charts!$B$123:$C$129</c:f>
              <c:multiLvlStrCache>
                <c:ptCount val="7"/>
                <c:lvl>
                  <c:pt idx="0">
                    <c:v>Port harcout</c:v>
                  </c:pt>
                  <c:pt idx="1">
                    <c:v>Aba</c:v>
                  </c:pt>
                  <c:pt idx="2">
                    <c:v>Onitsha</c:v>
                  </c:pt>
                  <c:pt idx="3">
                    <c:v>Benin</c:v>
                  </c:pt>
                  <c:pt idx="4">
                    <c:v>Enugu</c:v>
                  </c:pt>
                  <c:pt idx="5">
                    <c:v>Calabar</c:v>
                  </c:pt>
                  <c:pt idx="6">
                    <c:v>Owerri</c:v>
                  </c:pt>
                </c:lvl>
                <c:lvl>
                  <c:pt idx="0">
                    <c:v>-100.0%</c:v>
                  </c:pt>
                  <c:pt idx="1">
                    <c:v>-100.0%</c:v>
                  </c:pt>
                  <c:pt idx="2">
                    <c:v>-100.0%</c:v>
                  </c:pt>
                  <c:pt idx="3">
                    <c:v>-100.0%</c:v>
                  </c:pt>
                  <c:pt idx="4">
                    <c:v>-100.0%</c:v>
                  </c:pt>
                  <c:pt idx="5">
                    <c:v>-100.0%</c:v>
                  </c:pt>
                  <c:pt idx="6">
                    <c:v>-100.0%</c:v>
                  </c:pt>
                </c:lvl>
              </c:multiLvlStrCache>
            </c:multiLvlStrRef>
          </c:cat>
          <c:val>
            <c:numRef>
              <c:f>Charts!$D$123:$D$129</c:f>
              <c:numCache>
                <c:formatCode>_(* #,##0_);_(* \(#,##0\);_(* "-"??_);_(@_)</c:formatCode>
                <c:ptCount val="7"/>
                <c:pt idx="0">
                  <c:v>2770</c:v>
                </c:pt>
                <c:pt idx="1">
                  <c:v>3273</c:v>
                </c:pt>
                <c:pt idx="2">
                  <c:v>2940</c:v>
                </c:pt>
                <c:pt idx="3">
                  <c:v>800</c:v>
                </c:pt>
                <c:pt idx="4">
                  <c:v>1165</c:v>
                </c:pt>
                <c:pt idx="5">
                  <c:v>2144</c:v>
                </c:pt>
                <c:pt idx="6">
                  <c:v>1289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5F-40EB-8847-B70B70550DC3}"/>
            </c:ext>
          </c:extLst>
        </c:ser>
        <c:ser>
          <c:idx val="1"/>
          <c:order val="1"/>
          <c:tx>
            <c:strRef>
              <c:f>Charts!$E$122</c:f>
              <c:strCache>
                <c:ptCount val="1"/>
                <c:pt idx="0">
                  <c:v> Week 2 </c:v>
                </c:pt>
              </c:strCache>
            </c:strRef>
          </c:tx>
          <c:spPr>
            <a:solidFill>
              <a:srgbClr val="8E5228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9.9965396111355401E-18"/>
                  <c:y val="-4.687649372685559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8BD-465F-9CAA-716E0C1B6DEE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NG"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Charts!$B$123:$C$129</c:f>
              <c:multiLvlStrCache>
                <c:ptCount val="7"/>
                <c:lvl>
                  <c:pt idx="0">
                    <c:v>Port harcout</c:v>
                  </c:pt>
                  <c:pt idx="1">
                    <c:v>Aba</c:v>
                  </c:pt>
                  <c:pt idx="2">
                    <c:v>Onitsha</c:v>
                  </c:pt>
                  <c:pt idx="3">
                    <c:v>Benin</c:v>
                  </c:pt>
                  <c:pt idx="4">
                    <c:v>Enugu</c:v>
                  </c:pt>
                  <c:pt idx="5">
                    <c:v>Calabar</c:v>
                  </c:pt>
                  <c:pt idx="6">
                    <c:v>Owerri</c:v>
                  </c:pt>
                </c:lvl>
                <c:lvl>
                  <c:pt idx="0">
                    <c:v>-100.0%</c:v>
                  </c:pt>
                  <c:pt idx="1">
                    <c:v>-100.0%</c:v>
                  </c:pt>
                  <c:pt idx="2">
                    <c:v>-100.0%</c:v>
                  </c:pt>
                  <c:pt idx="3">
                    <c:v>-100.0%</c:v>
                  </c:pt>
                  <c:pt idx="4">
                    <c:v>-100.0%</c:v>
                  </c:pt>
                  <c:pt idx="5">
                    <c:v>-100.0%</c:v>
                  </c:pt>
                  <c:pt idx="6">
                    <c:v>-100.0%</c:v>
                  </c:pt>
                </c:lvl>
              </c:multiLvlStrCache>
            </c:multiLvlStrRef>
          </c:cat>
          <c:val>
            <c:numRef>
              <c:f>Charts!$E$123:$E$129</c:f>
              <c:numCache>
                <c:formatCode>_(* #,##0_);_(* \(#,##0\);_(* "-"??_);_(@_)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65F-40EB-8847-B70B70550DC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7"/>
        <c:overlap val="-10"/>
        <c:axId val="2099384239"/>
        <c:axId val="2045557919"/>
      </c:barChart>
      <c:catAx>
        <c:axId val="209938423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NG"/>
          </a:p>
        </c:txPr>
        <c:crossAx val="2045557919"/>
        <c:crosses val="autoZero"/>
        <c:auto val="1"/>
        <c:lblAlgn val="ctr"/>
        <c:lblOffset val="100"/>
        <c:noMultiLvlLbl val="0"/>
      </c:catAx>
      <c:valAx>
        <c:axId val="2045557919"/>
        <c:scaling>
          <c:orientation val="minMax"/>
        </c:scaling>
        <c:delete val="1"/>
        <c:axPos val="l"/>
        <c:numFmt formatCode="_(* #,##0_);_(* \(#,##0\);_(* &quot;-&quot;??_);_(@_)" sourceLinked="1"/>
        <c:majorTickMark val="out"/>
        <c:minorTickMark val="none"/>
        <c:tickLblPos val="nextTo"/>
        <c:crossAx val="20993842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0"/>
          <c:y val="1.6867048297921901E-2"/>
          <c:w val="0.14809687469737715"/>
          <c:h val="0.1386757877409035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NG"/>
    </a:p>
  </c:txPr>
  <c:externalData r:id="rId4">
    <c:autoUpdate val="1"/>
  </c:externalData>
  <c:userShapes r:id="rId5"/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sz="1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Key Account – Total Cases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lang="en-US" sz="14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effectLst/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lotArea>
      <c:layout>
        <c:manualLayout>
          <c:layoutTarget val="inner"/>
          <c:xMode val="edge"/>
          <c:yMode val="edge"/>
          <c:x val="3.2302658654640354E-2"/>
          <c:y val="0.27297437413443343"/>
          <c:w val="0.96644574073844192"/>
          <c:h val="0.5035802233616674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Charts!$D$130</c:f>
              <c:strCache>
                <c:ptCount val="1"/>
                <c:pt idx="0">
                  <c:v> Week 1 </c:v>
                </c:pt>
              </c:strCache>
            </c:strRef>
          </c:tx>
          <c:spPr>
            <a:solidFill>
              <a:srgbClr val="0C223D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0"/>
              <a:lstStyle/>
              <a:p>
                <a:pPr algn="ctr">
                  <a:defRPr lang="en-NG" sz="1100" b="1" i="0" u="none" strike="noStrike" kern="1200" spc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Charts!$B$131:$C$133</c:f>
              <c:multiLvlStrCache>
                <c:ptCount val="3"/>
                <c:lvl>
                  <c:pt idx="0">
                    <c:v>Horeca</c:v>
                  </c:pt>
                  <c:pt idx="1">
                    <c:v>Modern Trade</c:v>
                  </c:pt>
                  <c:pt idx="2">
                    <c:v>Ecommerce</c:v>
                  </c:pt>
                </c:lvl>
                <c:lvl>
                  <c:pt idx="0">
                    <c:v>-100.0%</c:v>
                  </c:pt>
                  <c:pt idx="1">
                    <c:v>-100.0%</c:v>
                  </c:pt>
                  <c:pt idx="2">
                    <c:v>-100.0%</c:v>
                  </c:pt>
                </c:lvl>
              </c:multiLvlStrCache>
            </c:multiLvlStrRef>
          </c:cat>
          <c:val>
            <c:numRef>
              <c:f>Charts!$D$131:$D$133</c:f>
              <c:numCache>
                <c:formatCode>_(* #,##0_);_(* \(#,##0\);_(* "-"??_);_(@_)</c:formatCode>
                <c:ptCount val="3"/>
                <c:pt idx="0">
                  <c:v>776</c:v>
                </c:pt>
                <c:pt idx="1">
                  <c:v>1588</c:v>
                </c:pt>
                <c:pt idx="2">
                  <c:v>154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174-479A-8CA9-98A49E1AA39F}"/>
            </c:ext>
          </c:extLst>
        </c:ser>
        <c:ser>
          <c:idx val="1"/>
          <c:order val="1"/>
          <c:tx>
            <c:strRef>
              <c:f>Charts!$E$130</c:f>
              <c:strCache>
                <c:ptCount val="1"/>
                <c:pt idx="0">
                  <c:v> Week 2 </c:v>
                </c:pt>
              </c:strCache>
            </c:strRef>
          </c:tx>
          <c:spPr>
            <a:solidFill>
              <a:srgbClr val="8E5228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NG" sz="1100" b="1" i="0" u="none" strike="noStrike" kern="1200" spc="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Charts!$B$131:$C$133</c:f>
              <c:multiLvlStrCache>
                <c:ptCount val="3"/>
                <c:lvl>
                  <c:pt idx="0">
                    <c:v>Horeca</c:v>
                  </c:pt>
                  <c:pt idx="1">
                    <c:v>Modern Trade</c:v>
                  </c:pt>
                  <c:pt idx="2">
                    <c:v>Ecommerce</c:v>
                  </c:pt>
                </c:lvl>
                <c:lvl>
                  <c:pt idx="0">
                    <c:v>-100.0%</c:v>
                  </c:pt>
                  <c:pt idx="1">
                    <c:v>-100.0%</c:v>
                  </c:pt>
                  <c:pt idx="2">
                    <c:v>-100.0%</c:v>
                  </c:pt>
                </c:lvl>
              </c:multiLvlStrCache>
            </c:multiLvlStrRef>
          </c:cat>
          <c:val>
            <c:numRef>
              <c:f>Charts!$E$131:$E$133</c:f>
              <c:numCache>
                <c:formatCode>_(* #,##0_);_(* \(#,##0\);_(* "-"??_);_(@_)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70-4FDD-A268-7C6D0EE687E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099384239"/>
        <c:axId val="2045557919"/>
      </c:barChart>
      <c:catAx>
        <c:axId val="20993842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defRPr>
            </a:pPr>
            <a:endParaRPr lang="en-NG"/>
          </a:p>
        </c:txPr>
        <c:crossAx val="2045557919"/>
        <c:crosses val="autoZero"/>
        <c:auto val="1"/>
        <c:lblAlgn val="ctr"/>
        <c:lblOffset val="100"/>
        <c:noMultiLvlLbl val="0"/>
      </c:catAx>
      <c:valAx>
        <c:axId val="2045557919"/>
        <c:scaling>
          <c:orientation val="minMax"/>
        </c:scaling>
        <c:delete val="1"/>
        <c:axPos val="l"/>
        <c:numFmt formatCode="_(* #,##0_);_(* \(#,##0\);_(* &quot;-&quot;??_);_(@_)" sourceLinked="1"/>
        <c:majorTickMark val="out"/>
        <c:minorTickMark val="none"/>
        <c:tickLblPos val="nextTo"/>
        <c:crossAx val="20993842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0"/>
          <c:y val="3.8132618987634863E-2"/>
          <c:w val="0.22495796168856036"/>
          <c:h val="0.1474740786733555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effectLst/>
              <a:latin typeface="+mn-lt"/>
              <a:ea typeface="+mn-ea"/>
              <a:cs typeface="+mn-cs"/>
            </a:defRPr>
          </a:pPr>
          <a:endParaRPr lang="en-N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 algn="ctr" rtl="0">
        <a:defRPr lang="en-US" sz="1100" b="1" i="0" u="none" strike="noStrike" kern="1200" spc="0" baseline="0">
          <a:solidFill>
            <a:prstClr val="black">
              <a:lumMod val="65000"/>
              <a:lumOff val="35000"/>
            </a:prstClr>
          </a:solidFill>
          <a:effectLst/>
          <a:latin typeface="+mn-lt"/>
          <a:ea typeface="+mn-ea"/>
          <a:cs typeface="+mn-cs"/>
        </a:defRPr>
      </a:pPr>
      <a:endParaRPr lang="en-NG"/>
    </a:p>
  </c:txPr>
  <c:externalData r:id="rId4">
    <c:autoUpdate val="1"/>
  </c:externalData>
  <c:userShapes r:id="rId5"/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lang="en-NG" sz="2000" b="1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pPr>
            <a:r>
              <a:rPr lang="en-GB" sz="2000" dirty="0"/>
              <a:t>Total Customers and %Active By Region</a:t>
            </a:r>
          </a:p>
        </c:rich>
      </c:tx>
      <c:layout>
        <c:manualLayout>
          <c:xMode val="edge"/>
          <c:yMode val="edge"/>
          <c:x val="0.28120802887243773"/>
          <c:y val="5.097698188571080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NG" sz="2000" b="1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Trebuchet MS" panose="020B0603020202020204" pitchFamily="34" charset="0"/>
              <a:ea typeface="+mn-ea"/>
              <a:cs typeface="+mn-cs"/>
            </a:defRPr>
          </a:pPr>
          <a:endParaRPr lang="en-NG"/>
        </a:p>
      </c:txPr>
    </c:title>
    <c:autoTitleDeleted val="0"/>
    <c:plotArea>
      <c:layout>
        <c:manualLayout>
          <c:layoutTarget val="inner"/>
          <c:xMode val="edge"/>
          <c:yMode val="edge"/>
          <c:x val="1.9402777777777779E-2"/>
          <c:y val="0.12216694444444444"/>
          <c:w val="0.96119444444444446"/>
          <c:h val="0.7257522222222222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Charts!$D$142</c:f>
              <c:strCache>
                <c:ptCount val="1"/>
                <c:pt idx="0">
                  <c:v>Active</c:v>
                </c:pt>
              </c:strCache>
            </c:strRef>
          </c:tx>
          <c:spPr>
            <a:solidFill>
              <a:srgbClr val="00964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0"/>
              <a:lstStyle/>
              <a:p>
                <a:pPr algn="ctr">
                  <a:defRPr lang="en-NG"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rebuchet MS" panose="020B0603020202020204" pitchFamily="34" charset="0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Charts!$B$143:$C$147</c:f>
              <c:multiLvlStrCache>
                <c:ptCount val="5"/>
                <c:lvl>
                  <c:pt idx="0">
                    <c:v>Key Account</c:v>
                  </c:pt>
                  <c:pt idx="1">
                    <c:v>North</c:v>
                  </c:pt>
                  <c:pt idx="2">
                    <c:v>West</c:v>
                  </c:pt>
                  <c:pt idx="3">
                    <c:v>South</c:v>
                  </c:pt>
                  <c:pt idx="4">
                    <c:v>National</c:v>
                  </c:pt>
                </c:lvl>
                <c:lvl>
                  <c:pt idx="0">
                    <c:v>51%</c:v>
                  </c:pt>
                  <c:pt idx="1">
                    <c:v>76%</c:v>
                  </c:pt>
                  <c:pt idx="2">
                    <c:v>76%</c:v>
                  </c:pt>
                  <c:pt idx="3">
                    <c:v>77%</c:v>
                  </c:pt>
                  <c:pt idx="4">
                    <c:v>72%</c:v>
                  </c:pt>
                </c:lvl>
              </c:multiLvlStrCache>
            </c:multiLvlStrRef>
          </c:cat>
          <c:val>
            <c:numRef>
              <c:f>Charts!$D$143:$D$147</c:f>
              <c:numCache>
                <c:formatCode>General</c:formatCode>
                <c:ptCount val="5"/>
                <c:pt idx="0">
                  <c:v>117</c:v>
                </c:pt>
                <c:pt idx="1">
                  <c:v>159</c:v>
                </c:pt>
                <c:pt idx="2">
                  <c:v>548</c:v>
                </c:pt>
                <c:pt idx="3">
                  <c:v>272</c:v>
                </c:pt>
                <c:pt idx="4">
                  <c:v>1096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3A-4589-B3D0-DBFA311FCDB7}"/>
            </c:ext>
          </c:extLst>
        </c:ser>
        <c:ser>
          <c:idx val="1"/>
          <c:order val="1"/>
          <c:tx>
            <c:strRef>
              <c:f>Charts!$E$142</c:f>
              <c:strCache>
                <c:ptCount val="1"/>
                <c:pt idx="0">
                  <c:v>Inactive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0"/>
              <a:lstStyle/>
              <a:p>
                <a:pPr algn="ctr">
                  <a:defRPr lang="en-NG"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rebuchet MS" panose="020B0603020202020204" pitchFamily="34" charset="0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Charts!$B$143:$C$147</c:f>
              <c:multiLvlStrCache>
                <c:ptCount val="5"/>
                <c:lvl>
                  <c:pt idx="0">
                    <c:v>Key Account</c:v>
                  </c:pt>
                  <c:pt idx="1">
                    <c:v>North</c:v>
                  </c:pt>
                  <c:pt idx="2">
                    <c:v>West</c:v>
                  </c:pt>
                  <c:pt idx="3">
                    <c:v>South</c:v>
                  </c:pt>
                  <c:pt idx="4">
                    <c:v>National</c:v>
                  </c:pt>
                </c:lvl>
                <c:lvl>
                  <c:pt idx="0">
                    <c:v>51%</c:v>
                  </c:pt>
                  <c:pt idx="1">
                    <c:v>76%</c:v>
                  </c:pt>
                  <c:pt idx="2">
                    <c:v>76%</c:v>
                  </c:pt>
                  <c:pt idx="3">
                    <c:v>77%</c:v>
                  </c:pt>
                  <c:pt idx="4">
                    <c:v>72%</c:v>
                  </c:pt>
                </c:lvl>
              </c:multiLvlStrCache>
            </c:multiLvlStrRef>
          </c:cat>
          <c:val>
            <c:numRef>
              <c:f>Charts!$E$143:$E$147</c:f>
              <c:numCache>
                <c:formatCode>General</c:formatCode>
                <c:ptCount val="5"/>
                <c:pt idx="0">
                  <c:v>114</c:v>
                </c:pt>
                <c:pt idx="1">
                  <c:v>51</c:v>
                </c:pt>
                <c:pt idx="2">
                  <c:v>173</c:v>
                </c:pt>
                <c:pt idx="3">
                  <c:v>82</c:v>
                </c:pt>
                <c:pt idx="4">
                  <c:v>420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83A-4589-B3D0-DBFA311FCDB7}"/>
            </c:ext>
          </c:extLst>
        </c:ser>
        <c:ser>
          <c:idx val="2"/>
          <c:order val="2"/>
          <c:tx>
            <c:strRef>
              <c:f>Charts!$F$142</c:f>
              <c:strCache>
                <c:ptCount val="1"/>
                <c:pt idx="0">
                  <c:v>Total Customers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0"/>
              <a:lstStyle/>
              <a:p>
                <a:pPr algn="ctr">
                  <a:defRPr lang="en-NG"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rebuchet MS" panose="020B0603020202020204" pitchFamily="34" charset="0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Charts!$B$143:$C$147</c:f>
              <c:multiLvlStrCache>
                <c:ptCount val="5"/>
                <c:lvl>
                  <c:pt idx="0">
                    <c:v>Key Account</c:v>
                  </c:pt>
                  <c:pt idx="1">
                    <c:v>North</c:v>
                  </c:pt>
                  <c:pt idx="2">
                    <c:v>West</c:v>
                  </c:pt>
                  <c:pt idx="3">
                    <c:v>South</c:v>
                  </c:pt>
                  <c:pt idx="4">
                    <c:v>National</c:v>
                  </c:pt>
                </c:lvl>
                <c:lvl>
                  <c:pt idx="0">
                    <c:v>51%</c:v>
                  </c:pt>
                  <c:pt idx="1">
                    <c:v>76%</c:v>
                  </c:pt>
                  <c:pt idx="2">
                    <c:v>76%</c:v>
                  </c:pt>
                  <c:pt idx="3">
                    <c:v>77%</c:v>
                  </c:pt>
                  <c:pt idx="4">
                    <c:v>72%</c:v>
                  </c:pt>
                </c:lvl>
              </c:multiLvlStrCache>
            </c:multiLvlStrRef>
          </c:cat>
          <c:val>
            <c:numRef>
              <c:f>Charts!$F$143:$F$147</c:f>
              <c:numCache>
                <c:formatCode>General</c:formatCode>
                <c:ptCount val="5"/>
                <c:pt idx="0">
                  <c:v>231</c:v>
                </c:pt>
                <c:pt idx="1">
                  <c:v>210</c:v>
                </c:pt>
                <c:pt idx="2">
                  <c:v>721</c:v>
                </c:pt>
                <c:pt idx="3">
                  <c:v>354</c:v>
                </c:pt>
                <c:pt idx="4">
                  <c:v>1516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83A-4589-B3D0-DBFA311FCDB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33897456"/>
        <c:axId val="1489866127"/>
      </c:barChart>
      <c:catAx>
        <c:axId val="233897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ctr">
              <a:defRPr lang="en-NG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defRPr>
            </a:pPr>
            <a:endParaRPr lang="en-NG"/>
          </a:p>
        </c:txPr>
        <c:crossAx val="1489866127"/>
        <c:crosses val="autoZero"/>
        <c:auto val="1"/>
        <c:lblAlgn val="ctr"/>
        <c:lblOffset val="100"/>
        <c:noMultiLvlLbl val="0"/>
      </c:catAx>
      <c:valAx>
        <c:axId val="1489866127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33897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2.1061148041205801E-2"/>
          <c:y val="0.16875749226163397"/>
          <c:w val="0.41048314958237503"/>
          <c:h val="9.196388019927584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NG" sz="1400" b="1" i="0" u="none" strike="noStrike" kern="1200" baseline="0">
              <a:solidFill>
                <a:schemeClr val="tx1">
                  <a:lumMod val="75000"/>
                  <a:lumOff val="25000"/>
                </a:schemeClr>
              </a:solidFill>
              <a:latin typeface="Trebuchet MS" panose="020B0603020202020204" pitchFamily="34" charset="0"/>
              <a:ea typeface="+mn-ea"/>
              <a:cs typeface="+mn-cs"/>
            </a:defRPr>
          </a:pPr>
          <a:endParaRPr lang="en-NG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 algn="ctr">
        <a:defRPr lang="en-NG" sz="1050" b="1" i="0" u="none" strike="noStrike" kern="1200" baseline="0">
          <a:solidFill>
            <a:schemeClr val="tx1">
              <a:lumMod val="75000"/>
              <a:lumOff val="25000"/>
            </a:schemeClr>
          </a:solidFill>
          <a:latin typeface="Trebuchet MS" panose="020B0603020202020204" pitchFamily="34" charset="0"/>
          <a:ea typeface="+mn-ea"/>
          <a:cs typeface="+mn-cs"/>
        </a:defRPr>
      </a:pPr>
      <a:endParaRPr lang="en-NG"/>
    </a:p>
  </c:txPr>
  <c:externalData r:id="rId3">
    <c:autoUpdate val="1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[Primary Sales Report.xlsb]Charts!PivotTable3</c:name>
    <c:fmtId val="321"/>
  </c:pivotSource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2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sz="12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rPr>
              <a:t>Sales Segment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2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effectLst/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0.13630731102850063"/>
              <c:y val="-0.10893246187363832"/>
            </c:manualLayout>
          </c:layout>
          <c:spPr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0.16852540272614622"/>
              <c:y val="6.3543936092955527E-2"/>
            </c:manualLayout>
          </c:layout>
          <c:spPr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0.16852540272614622"/>
              <c:y val="6.3543936092955527E-2"/>
            </c:manualLayout>
          </c:layout>
          <c:spPr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0.13630731102850063"/>
              <c:y val="-0.10893246187363832"/>
            </c:manualLayout>
          </c:layout>
          <c:spPr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0.16852540272614622"/>
              <c:y val="6.3543936092955527E-2"/>
            </c:manualLayout>
          </c:layout>
          <c:spPr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prstClr val="black">
                <a:alpha val="20000"/>
              </a:prstClr>
            </a:outerShdw>
          </a:effectLst>
        </c:spPr>
        <c:dLbl>
          <c:idx val="0"/>
          <c:layout>
            <c:manualLayout>
              <c:x val="-0.13630731102850063"/>
              <c:y val="-0.10893246187363832"/>
            </c:manualLayout>
          </c:layout>
          <c:spPr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pattFill prst="pct75">
                  <a:fgClr>
                    <a:schemeClr val="dk1">
                      <a:lumMod val="75000"/>
                      <a:lumOff val="25000"/>
                    </a:schemeClr>
                  </a:fgClr>
                  <a:bgClr>
                    <a:schemeClr val="dk1">
                      <a:lumMod val="65000"/>
                      <a:lumOff val="35000"/>
                    </a:schemeClr>
                  </a:bgClr>
                </a:pattFill>
                <a:ln>
                  <a:noFill/>
                </a:ln>
              </c15:spPr>
            </c:ext>
          </c:extLst>
        </c:dLbl>
      </c:pivotFmt>
    </c:pivotFmts>
    <c:plotArea>
      <c:layout>
        <c:manualLayout>
          <c:layoutTarget val="inner"/>
          <c:xMode val="edge"/>
          <c:yMode val="edge"/>
          <c:x val="0.29802703933095986"/>
          <c:y val="0.25319698961614434"/>
          <c:w val="0.52782247677539396"/>
          <c:h val="0.60592984224013668"/>
        </c:manualLayout>
      </c:layout>
      <c:doughnutChart>
        <c:varyColors val="1"/>
        <c:ser>
          <c:idx val="0"/>
          <c:order val="0"/>
          <c:tx>
            <c:strRef>
              <c:f>Charts!$X$24:$X$25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40D-49BD-B9B6-B3602950285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40D-49BD-B9B6-B3602950285D}"/>
              </c:ext>
            </c:extLst>
          </c:dPt>
          <c:dLbls>
            <c:dLbl>
              <c:idx val="0"/>
              <c:layout>
                <c:manualLayout>
                  <c:x val="0.16545806849093819"/>
                  <c:y val="0.17238688219607592"/>
                </c:manualLayout>
              </c:layout>
              <c:numFmt formatCode="_(* #,##0_);_(* \(#,##0\);_(* &quot;-&quot;_);_(@_)" sourceLinked="0"/>
              <c:spPr>
                <a:noFill/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NG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pattFill prst="pct75">
                      <a:fgClr>
                        <a:schemeClr val="dk1">
                          <a:lumMod val="75000"/>
                          <a:lumOff val="25000"/>
                        </a:schemeClr>
                      </a:fgClr>
                      <a:bgClr>
                        <a:schemeClr val="dk1">
                          <a:lumMod val="65000"/>
                          <a:lumOff val="35000"/>
                        </a:schemeClr>
                      </a:bgClr>
                    </a:pattFill>
                    <a:ln>
                      <a:noFill/>
                    </a:ln>
                  </c15:spPr>
                  <c15:layout>
                    <c:manualLayout>
                      <c:w val="0.33215955319814516"/>
                      <c:h val="0.199129437819086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C40D-49BD-B9B6-B3602950285D}"/>
                </c:ext>
              </c:extLst>
            </c:dLbl>
            <c:dLbl>
              <c:idx val="1"/>
              <c:layout>
                <c:manualLayout>
                  <c:x val="-0.2585841755496463"/>
                  <c:y val="-0.11422950256259677"/>
                </c:manualLayout>
              </c:layout>
              <c:numFmt formatCode="_(* #,##0_);_(* \(#,##0\);_(* &quot;-&quot;_);_(@_)" sourceLinked="0"/>
              <c:spPr>
                <a:noFill/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NG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pattFill prst="pct75">
                      <a:fgClr>
                        <a:schemeClr val="dk1">
                          <a:lumMod val="75000"/>
                          <a:lumOff val="25000"/>
                        </a:schemeClr>
                      </a:fgClr>
                      <a:bgClr>
                        <a:schemeClr val="dk1">
                          <a:lumMod val="65000"/>
                          <a:lumOff val="35000"/>
                        </a:schemeClr>
                      </a:bgClr>
                    </a:pattFill>
                    <a:ln>
                      <a:noFill/>
                    </a:ln>
                  </c15:spPr>
                  <c15:layout>
                    <c:manualLayout>
                      <c:w val="0.29063157049529476"/>
                      <c:h val="0.2771729519246169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C40D-49BD-B9B6-B3602950285D}"/>
                </c:ext>
              </c:extLst>
            </c:dLbl>
            <c:numFmt formatCode="_(* #,##0_);_(* \(#,##0\);_(* &quot;-&quot;_);_(@_)" sourceLinked="0"/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pattFill prst="pct75">
                    <a:fgClr>
                      <a:schemeClr val="dk1">
                        <a:lumMod val="75000"/>
                        <a:lumOff val="25000"/>
                      </a:schemeClr>
                    </a:fgClr>
                    <a:bgClr>
                      <a:schemeClr val="dk1">
                        <a:lumMod val="65000"/>
                        <a:lumOff val="35000"/>
                      </a:schemeClr>
                    </a:bgClr>
                  </a:pattFill>
                  <a:ln>
                    <a:noFill/>
                  </a:ln>
                </c15:spPr>
              </c:ext>
            </c:extLst>
          </c:dLbls>
          <c:cat>
            <c:strRef>
              <c:f>Charts!$W$26:$W$28</c:f>
              <c:strCache>
                <c:ptCount val="2"/>
                <c:pt idx="0">
                  <c:v>Primary</c:v>
                </c:pt>
                <c:pt idx="1">
                  <c:v>Secondary</c:v>
                </c:pt>
              </c:strCache>
            </c:strRef>
          </c:cat>
          <c:val>
            <c:numRef>
              <c:f>Charts!$X$26:$X$28</c:f>
              <c:numCache>
                <c:formatCode>#,##0</c:formatCode>
                <c:ptCount val="2"/>
                <c:pt idx="0">
                  <c:v>960241000</c:v>
                </c:pt>
                <c:pt idx="1">
                  <c:v>68201790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40D-49BD-B9B6-B3602950285D}"/>
            </c:ext>
          </c:extLst>
        </c:ser>
        <c:dLbls>
          <c:showLegendKey val="0"/>
          <c:showVal val="0"/>
          <c:showCatName val="1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l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>
      <a:outerShdw dist="50800" dir="5400000" algn="ctr" rotWithShape="0">
        <a:schemeClr val="bg1"/>
      </a:outerShdw>
    </a:effectLst>
  </c:spPr>
  <c:txPr>
    <a:bodyPr/>
    <a:lstStyle/>
    <a:p>
      <a:pPr>
        <a:defRPr/>
      </a:pPr>
      <a:endParaRPr lang="en-NG"/>
    </a:p>
  </c:txPr>
  <c:externalData r:id="rId3">
    <c:autoUpdate val="1"/>
  </c:externalData>
  <c:extLst>
    <c:ext xmlns:c14="http://schemas.microsoft.com/office/drawing/2007/8/2/chart" uri="{781A3756-C4B2-4CAC-9D66-4F8BD8637D16}">
      <c14:pivotOptions>
        <c14:dropZoneFilter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i="0" baseline="0">
                <a:effectLst/>
              </a:rPr>
              <a:t>MTD Cases Budgeted Vs MTD Actual   </a:t>
            </a:r>
            <a:endParaRPr lang="en-NG" sz="1200">
              <a:effectLst/>
            </a:endParaRPr>
          </a:p>
        </c:rich>
      </c:tx>
      <c:layout>
        <c:manualLayout>
          <c:xMode val="edge"/>
          <c:yMode val="edge"/>
          <c:x val="0.23404448531360159"/>
          <c:y val="1.85185185185185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C223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49B-4205-9FDB-2EB7E0A01C08}"/>
              </c:ext>
            </c:extLst>
          </c:dPt>
          <c:dPt>
            <c:idx val="1"/>
            <c:invertIfNegative val="0"/>
            <c:bubble3D val="0"/>
            <c:spPr>
              <a:solidFill>
                <a:srgbClr val="8E5228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49B-4205-9FDB-2EB7E0A01C08}"/>
              </c:ext>
            </c:extLst>
          </c:dPt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Charts!$AH$1:$AI$1</c:f>
              <c:strCache>
                <c:ptCount val="2"/>
                <c:pt idx="0">
                  <c:v>MTD Budget</c:v>
                </c:pt>
                <c:pt idx="1">
                  <c:v>MTD Actual</c:v>
                </c:pt>
              </c:strCache>
            </c:strRef>
          </c:cat>
          <c:val>
            <c:numRef>
              <c:f>Charts!$AH$2:$AI$2</c:f>
              <c:numCache>
                <c:formatCode>_(* #,##0_);_(* \(#,##0\);_(* "-"??_);_(@_)</c:formatCode>
                <c:ptCount val="2"/>
                <c:pt idx="0" formatCode="_(* #,##0.00_);_(* \(#,##0.00\);_(* &quot;-&quot;??_);_(@_)">
                  <c:v>26538.653804832684</c:v>
                </c:pt>
                <c:pt idx="1">
                  <c:v>48720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9B-4205-9FDB-2EB7E0A01C0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7"/>
        <c:overlap val="-71"/>
        <c:axId val="1204668479"/>
        <c:axId val="1206592335"/>
      </c:barChart>
      <c:catAx>
        <c:axId val="120466847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06592335"/>
        <c:crosses val="autoZero"/>
        <c:auto val="1"/>
        <c:lblAlgn val="ctr"/>
        <c:lblOffset val="100"/>
        <c:noMultiLvlLbl val="0"/>
      </c:catAx>
      <c:valAx>
        <c:axId val="1206592335"/>
        <c:scaling>
          <c:orientation val="minMax"/>
          <c:min val="0"/>
        </c:scaling>
        <c:delete val="1"/>
        <c:axPos val="l"/>
        <c:numFmt formatCode="_(* #,##0.00_);_(* \(#,##0.00\);_(* &quot;-&quot;??_);_(@_)" sourceLinked="1"/>
        <c:majorTickMark val="none"/>
        <c:minorTickMark val="none"/>
        <c:tickLblPos val="nextTo"/>
        <c:crossAx val="12046684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0466982638724762"/>
          <c:y val="0.35528725575969677"/>
          <c:w val="0.25299994413911936"/>
          <c:h val="0.1952121609798775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NG"/>
    </a:p>
  </c:txPr>
  <c:externalData r:id="rId3">
    <c:autoUpdate val="1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[Primary Sales Report.xlsb]Charts!PivotTable1</c:name>
    <c:fmtId val="143"/>
  </c:pivotSource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baseline="0">
                <a:effectLst/>
              </a:rPr>
              <a:t>Total Cases By Focus Brand </a:t>
            </a:r>
            <a:endParaRPr lang="en-NG" sz="140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4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ivotFmts>
      <c:pivotFmt>
        <c:idx val="0"/>
        <c:spPr>
          <a:solidFill>
            <a:srgbClr val="0C223D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0">
              <a:spAutoFit/>
            </a:bodyPr>
            <a:lstStyle/>
            <a:p>
              <a:pPr algn="ctr">
                <a:defRPr lang="en-NG"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0C223D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0">
              <a:spAutoFit/>
            </a:bodyPr>
            <a:lstStyle/>
            <a:p>
              <a:pPr algn="ctr">
                <a:defRPr lang="en-NG"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C223D"/>
          </a:solidFill>
          <a:ln>
            <a:noFill/>
          </a:ln>
          <a:effectLst/>
        </c:spPr>
        <c:marker>
          <c:symbol val="none"/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0">
              <a:spAutoFit/>
            </a:bodyPr>
            <a:lstStyle/>
            <a:p>
              <a:pPr algn="ctr">
                <a:defRPr lang="en-NG"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NG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2.5909317389138018E-2"/>
          <c:y val="0.19432888597258677"/>
          <c:w val="0.96256237028667391"/>
          <c:h val="0.6474150627004957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Charts!$E$26:$E$27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C223D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NG"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Charts!$D$28:$D$37</c:f>
              <c:strCache>
                <c:ptCount val="9"/>
                <c:pt idx="0">
                  <c:v>Others</c:v>
                </c:pt>
                <c:pt idx="1">
                  <c:v>Hunters</c:v>
                </c:pt>
                <c:pt idx="2">
                  <c:v>Amarula</c:v>
                </c:pt>
                <c:pt idx="3">
                  <c:v>Drostdy Hof</c:v>
                </c:pt>
                <c:pt idx="4">
                  <c:v>Nederburg</c:v>
                </c:pt>
                <c:pt idx="5">
                  <c:v>4S Sparkling Alcoholic</c:v>
                </c:pt>
                <c:pt idx="6">
                  <c:v>Bain'S Whisky</c:v>
                </c:pt>
                <c:pt idx="7">
                  <c:v>Scotish Leader</c:v>
                </c:pt>
                <c:pt idx="8">
                  <c:v>Savanna</c:v>
                </c:pt>
              </c:strCache>
            </c:strRef>
          </c:cat>
          <c:val>
            <c:numRef>
              <c:f>Charts!$E$28:$E$37</c:f>
              <c:numCache>
                <c:formatCode>General</c:formatCode>
                <c:ptCount val="9"/>
                <c:pt idx="0">
                  <c:v>40520</c:v>
                </c:pt>
                <c:pt idx="1">
                  <c:v>5348</c:v>
                </c:pt>
                <c:pt idx="2">
                  <c:v>1512</c:v>
                </c:pt>
                <c:pt idx="3">
                  <c:v>889</c:v>
                </c:pt>
                <c:pt idx="4">
                  <c:v>199</c:v>
                </c:pt>
                <c:pt idx="5">
                  <c:v>132</c:v>
                </c:pt>
                <c:pt idx="6">
                  <c:v>114</c:v>
                </c:pt>
                <c:pt idx="7">
                  <c:v>6</c:v>
                </c:pt>
                <c:pt idx="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950-4015-A7D9-7DE31E98EA4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73"/>
        <c:overlap val="-24"/>
        <c:axId val="1199018799"/>
        <c:axId val="1403472943"/>
      </c:barChart>
      <c:catAx>
        <c:axId val="11990187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NG"/>
          </a:p>
        </c:txPr>
        <c:crossAx val="1403472943"/>
        <c:crosses val="autoZero"/>
        <c:auto val="1"/>
        <c:lblAlgn val="ctr"/>
        <c:lblOffset val="100"/>
        <c:noMultiLvlLbl val="0"/>
      </c:catAx>
      <c:valAx>
        <c:axId val="140347294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990187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NG"/>
    </a:p>
  </c:txPr>
  <c:externalData r:id="rId3">
    <c:autoUpdate val="1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4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sz="1400"/>
              <a:t>Actual Vs Target - Region (NGN’ Million)  </a:t>
            </a:r>
          </a:p>
        </c:rich>
      </c:tx>
      <c:layout>
        <c:manualLayout>
          <c:xMode val="edge"/>
          <c:yMode val="edge"/>
          <c:x val="0.2712607096927605"/>
          <c:y val="2.673887801281711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4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effectLst/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lotArea>
      <c:layout>
        <c:manualLayout>
          <c:layoutTarget val="inner"/>
          <c:xMode val="edge"/>
          <c:yMode val="edge"/>
          <c:x val="3.7523196358555715E-2"/>
          <c:y val="0.16280011495612123"/>
          <c:w val="0.90658040868654555"/>
          <c:h val="0.643580854476523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Charts!$D$41</c:f>
              <c:strCache>
                <c:ptCount val="1"/>
                <c:pt idx="0">
                  <c:v>MTH TGT</c:v>
                </c:pt>
              </c:strCache>
            </c:strRef>
          </c:tx>
          <c:spPr>
            <a:solidFill>
              <a:srgbClr val="0C223D"/>
            </a:solidFill>
            <a:ln>
              <a:noFill/>
            </a:ln>
            <a:effectLst/>
          </c:spPr>
          <c:invertIfNegative val="0"/>
          <c:dLbls>
            <c:numFmt formatCode="_(* #,##0.0_);_(* \(#,##0.0\);_(* &quot;-&quot;?_);_(@_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 algn="ctr">
                  <a:defRPr lang="en-US" sz="1100" b="1" i="0" u="none" strike="noStrike" kern="1200" spc="0" baseline="0"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Charts!$B$42:$C$45</c:f>
              <c:multiLvlStrCache>
                <c:ptCount val="4"/>
                <c:lvl>
                  <c:pt idx="0">
                    <c:v>Key Account</c:v>
                  </c:pt>
                  <c:pt idx="1">
                    <c:v>North</c:v>
                  </c:pt>
                  <c:pt idx="2">
                    <c:v>West</c:v>
                  </c:pt>
                  <c:pt idx="3">
                    <c:v>South</c:v>
                  </c:pt>
                </c:lvl>
                <c:lvl>
                  <c:pt idx="0">
                    <c:v>-63.5%</c:v>
                  </c:pt>
                  <c:pt idx="1">
                    <c:v>-73.2%</c:v>
                  </c:pt>
                  <c:pt idx="2">
                    <c:v>-39.1%</c:v>
                  </c:pt>
                  <c:pt idx="3">
                    <c:v>-53.1%</c:v>
                  </c:pt>
                </c:lvl>
              </c:multiLvlStrCache>
            </c:multiLvlStrRef>
          </c:cat>
          <c:val>
            <c:numRef>
              <c:f>Charts!$D$42:$D$45</c:f>
              <c:numCache>
                <c:formatCode>_(* #,##0_);_(* \(#,##0\);_(* "-"??_);_(@_)</c:formatCode>
                <c:ptCount val="4"/>
                <c:pt idx="0">
                  <c:v>186654940.71657541</c:v>
                </c:pt>
                <c:pt idx="1">
                  <c:v>352570443.57575589</c:v>
                </c:pt>
                <c:pt idx="2">
                  <c:v>910602270.4146508</c:v>
                </c:pt>
                <c:pt idx="3">
                  <c:v>663662011.43671429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41-4E18-8101-431A99C39F7F}"/>
            </c:ext>
          </c:extLst>
        </c:ser>
        <c:ser>
          <c:idx val="1"/>
          <c:order val="1"/>
          <c:tx>
            <c:strRef>
              <c:f>Charts!$E$41</c:f>
              <c:strCache>
                <c:ptCount val="1"/>
                <c:pt idx="0">
                  <c:v>MTD ACT</c:v>
                </c:pt>
              </c:strCache>
            </c:strRef>
          </c:tx>
          <c:spPr>
            <a:solidFill>
              <a:srgbClr val="8E5228"/>
            </a:solidFill>
            <a:ln>
              <a:noFill/>
            </a:ln>
            <a:effectLst/>
          </c:spPr>
          <c:invertIfNegative val="0"/>
          <c:dLbls>
            <c:numFmt formatCode="_(* #,##0.0_);_(* \(#,##0.0\);_(* &quot;-&quot;?_);_(@_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 algn="ctr">
                  <a:defRPr lang="en-US" sz="1100" b="1" i="0" u="none" strike="noStrike" kern="1200" spc="0" baseline="0"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Charts!$B$42:$C$45</c:f>
              <c:multiLvlStrCache>
                <c:ptCount val="4"/>
                <c:lvl>
                  <c:pt idx="0">
                    <c:v>Key Account</c:v>
                  </c:pt>
                  <c:pt idx="1">
                    <c:v>North</c:v>
                  </c:pt>
                  <c:pt idx="2">
                    <c:v>West</c:v>
                  </c:pt>
                  <c:pt idx="3">
                    <c:v>South</c:v>
                  </c:pt>
                </c:lvl>
                <c:lvl>
                  <c:pt idx="0">
                    <c:v>-63.5%</c:v>
                  </c:pt>
                  <c:pt idx="1">
                    <c:v>-73.2%</c:v>
                  </c:pt>
                  <c:pt idx="2">
                    <c:v>-39.1%</c:v>
                  </c:pt>
                  <c:pt idx="3">
                    <c:v>-53.1%</c:v>
                  </c:pt>
                </c:lvl>
              </c:multiLvlStrCache>
            </c:multiLvlStrRef>
          </c:cat>
          <c:val>
            <c:numRef>
              <c:f>Charts!$E$42:$E$45</c:f>
              <c:numCache>
                <c:formatCode>_(* #,##0_);_(* \(#,##0\);_(* "-"??_);_(@_)</c:formatCode>
                <c:ptCount val="4"/>
                <c:pt idx="0">
                  <c:v>68201790</c:v>
                </c:pt>
                <c:pt idx="1">
                  <c:v>94603800</c:v>
                </c:pt>
                <c:pt idx="2">
                  <c:v>554449000</c:v>
                </c:pt>
                <c:pt idx="3">
                  <c:v>311188200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941-4E18-8101-431A99C39F7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009398783"/>
        <c:axId val="1540440655"/>
      </c:barChart>
      <c:catAx>
        <c:axId val="20093987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1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defRPr>
            </a:pPr>
            <a:endParaRPr lang="en-NG"/>
          </a:p>
        </c:txPr>
        <c:crossAx val="1540440655"/>
        <c:crosses val="autoZero"/>
        <c:auto val="1"/>
        <c:lblAlgn val="ctr"/>
        <c:lblOffset val="100"/>
        <c:noMultiLvlLbl val="0"/>
      </c:catAx>
      <c:valAx>
        <c:axId val="1540440655"/>
        <c:scaling>
          <c:orientation val="minMax"/>
        </c:scaling>
        <c:delete val="1"/>
        <c:axPos val="l"/>
        <c:numFmt formatCode="_(* #,##0_);_(* \(#,##0\);_(* &quot;-&quot;??_);_(@_)" sourceLinked="1"/>
        <c:majorTickMark val="none"/>
        <c:minorTickMark val="none"/>
        <c:tickLblPos val="nextTo"/>
        <c:crossAx val="2009398783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lang="en-US" sz="1100" b="1" i="0" u="none" strike="noStrike" kern="1200" spc="0" baseline="0"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</c:dispUnitsLbl>
        </c:dispUnits>
      </c:valAx>
      <c:spPr>
        <a:noFill/>
        <a:ln>
          <a:solidFill>
            <a:schemeClr val="bg1"/>
          </a:solidFill>
        </a:ln>
        <a:effectLst/>
      </c:spPr>
    </c:plotArea>
    <c:legend>
      <c:legendPos val="l"/>
      <c:layout>
        <c:manualLayout>
          <c:xMode val="edge"/>
          <c:yMode val="edge"/>
          <c:x val="2.1526760141553487E-2"/>
          <c:y val="5.8638148939761388E-2"/>
          <c:w val="8.9385653649246596E-2"/>
          <c:h val="0.1562510936132983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US" sz="11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effectLst/>
              <a:latin typeface="+mn-lt"/>
              <a:ea typeface="+mn-ea"/>
              <a:cs typeface="+mn-cs"/>
            </a:defRPr>
          </a:pPr>
          <a:endParaRPr lang="en-N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 algn="ctr" rtl="0">
        <a:defRPr lang="en-US" sz="1100" b="1" i="0" u="none" strike="noStrike" kern="1200" spc="0" baseline="0">
          <a:solidFill>
            <a:prstClr val="black">
              <a:lumMod val="65000"/>
              <a:lumOff val="35000"/>
            </a:prstClr>
          </a:solidFill>
          <a:effectLst/>
          <a:latin typeface="+mn-lt"/>
          <a:ea typeface="+mn-ea"/>
          <a:cs typeface="+mn-cs"/>
        </a:defRPr>
      </a:pPr>
      <a:endParaRPr lang="en-NG"/>
    </a:p>
  </c:txPr>
  <c:externalData r:id="rId4">
    <c:autoUpdate val="1"/>
  </c:externalData>
  <c:userShapes r:id="rId5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6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 sz="16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effectLst/>
                <a:latin typeface="+mn-lt"/>
                <a:ea typeface="+mn-ea"/>
                <a:cs typeface="+mn-cs"/>
              </a:rPr>
              <a:t>Total Cases of Products Sold</a:t>
            </a:r>
          </a:p>
        </c:rich>
      </c:tx>
      <c:layout>
        <c:manualLayout>
          <c:xMode val="edge"/>
          <c:yMode val="edge"/>
          <c:x val="0.29518153849577838"/>
          <c:y val="3.73945164121014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6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effectLst/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lotArea>
      <c:layout>
        <c:manualLayout>
          <c:layoutTarget val="inner"/>
          <c:xMode val="edge"/>
          <c:yMode val="edge"/>
          <c:x val="4.305798478148138E-2"/>
          <c:y val="0.23653656591194686"/>
          <c:w val="0.93184273840769904"/>
          <c:h val="0.516844946516045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Charts!$D$59</c:f>
              <c:strCache>
                <c:ptCount val="1"/>
                <c:pt idx="0">
                  <c:v>Week 1</c:v>
                </c:pt>
              </c:strCache>
            </c:strRef>
          </c:tx>
          <c:spPr>
            <a:solidFill>
              <a:srgbClr val="0C223D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Charts!$B$60:$C$63</c:f>
              <c:multiLvlStrCache>
                <c:ptCount val="4"/>
                <c:lvl>
                  <c:pt idx="0">
                    <c:v>Key Account</c:v>
                  </c:pt>
                  <c:pt idx="1">
                    <c:v>North</c:v>
                  </c:pt>
                  <c:pt idx="2">
                    <c:v>West</c:v>
                  </c:pt>
                  <c:pt idx="3">
                    <c:v>South</c:v>
                  </c:pt>
                </c:lvl>
                <c:lvl>
                  <c:pt idx="0">
                    <c:v>-100.0%</c:v>
                  </c:pt>
                  <c:pt idx="1">
                    <c:v>-100.0%</c:v>
                  </c:pt>
                  <c:pt idx="2">
                    <c:v>-100.0%</c:v>
                  </c:pt>
                  <c:pt idx="3">
                    <c:v>-100.0%</c:v>
                  </c:pt>
                </c:lvl>
              </c:multiLvlStrCache>
            </c:multiLvlStrRef>
          </c:cat>
          <c:val>
            <c:numRef>
              <c:f>Charts!$D$60:$D$63</c:f>
              <c:numCache>
                <c:formatCode>General</c:formatCode>
                <c:ptCount val="4"/>
                <c:pt idx="0">
                  <c:v>2518</c:v>
                </c:pt>
                <c:pt idx="1">
                  <c:v>4561</c:v>
                </c:pt>
                <c:pt idx="2">
                  <c:v>27260</c:v>
                </c:pt>
                <c:pt idx="3">
                  <c:v>14381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68-463B-8F3E-F69F360724D6}"/>
            </c:ext>
          </c:extLst>
        </c:ser>
        <c:ser>
          <c:idx val="1"/>
          <c:order val="1"/>
          <c:tx>
            <c:strRef>
              <c:f>Charts!$E$59</c:f>
              <c:strCache>
                <c:ptCount val="1"/>
                <c:pt idx="0">
                  <c:v>Week 2</c:v>
                </c:pt>
              </c:strCache>
            </c:strRef>
          </c:tx>
          <c:spPr>
            <a:solidFill>
              <a:srgbClr val="8E5228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Charts!$B$60:$C$63</c:f>
              <c:multiLvlStrCache>
                <c:ptCount val="4"/>
                <c:lvl>
                  <c:pt idx="0">
                    <c:v>Key Account</c:v>
                  </c:pt>
                  <c:pt idx="1">
                    <c:v>North</c:v>
                  </c:pt>
                  <c:pt idx="2">
                    <c:v>West</c:v>
                  </c:pt>
                  <c:pt idx="3">
                    <c:v>South</c:v>
                  </c:pt>
                </c:lvl>
                <c:lvl>
                  <c:pt idx="0">
                    <c:v>-100.0%</c:v>
                  </c:pt>
                  <c:pt idx="1">
                    <c:v>-100.0%</c:v>
                  </c:pt>
                  <c:pt idx="2">
                    <c:v>-100.0%</c:v>
                  </c:pt>
                  <c:pt idx="3">
                    <c:v>-100.0%</c:v>
                  </c:pt>
                </c:lvl>
              </c:multiLvlStrCache>
            </c:multiLvlStrRef>
          </c:cat>
          <c:val>
            <c:numRef>
              <c:f>Charts!$E$60:$E$63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68-463B-8F3E-F69F360724D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009366383"/>
        <c:axId val="640116527"/>
      </c:barChart>
      <c:catAx>
        <c:axId val="2009366383"/>
        <c:scaling>
          <c:orientation val="minMax"/>
        </c:scaling>
        <c:delete val="0"/>
        <c:axPos val="b"/>
        <c:numFmt formatCode="#,##0.00_ ;[Red]\-#,##0.00\ 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NG"/>
          </a:p>
        </c:txPr>
        <c:crossAx val="640116527"/>
        <c:crosses val="autoZero"/>
        <c:auto val="1"/>
        <c:lblAlgn val="ctr"/>
        <c:lblOffset val="100"/>
        <c:noMultiLvlLbl val="0"/>
      </c:catAx>
      <c:valAx>
        <c:axId val="640116527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0093663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2.3012135725487162E-3"/>
          <c:y val="5.410957357953905E-2"/>
          <c:w val="0.14837343521057597"/>
          <c:h val="0.1691205899878781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NG"/>
    </a:p>
  </c:txPr>
  <c:externalData r:id="rId4">
    <c:autoUpdate val="1"/>
  </c:externalData>
  <c:userShapes r:id="rId5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baseline="0">
                <a:effectLst/>
              </a:rPr>
              <a:t>New Customer Acquisition</a:t>
            </a:r>
            <a:endParaRPr lang="en-US" sz="1400">
              <a:effectLst/>
            </a:endParaRPr>
          </a:p>
        </c:rich>
      </c:tx>
      <c:layout>
        <c:manualLayout>
          <c:xMode val="edge"/>
          <c:yMode val="edge"/>
          <c:x val="0.41729292970855425"/>
          <c:y val="1.91919876004594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lotArea>
      <c:layout>
        <c:manualLayout>
          <c:layoutTarget val="inner"/>
          <c:xMode val="edge"/>
          <c:yMode val="edge"/>
          <c:x val="3.7601621912645537E-2"/>
          <c:y val="0.11600811262228583"/>
          <c:w val="0.93184273840769904"/>
          <c:h val="0.6718445610965295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Charts!$D$151</c:f>
              <c:strCache>
                <c:ptCount val="1"/>
                <c:pt idx="0">
                  <c:v>SPLM</c:v>
                </c:pt>
              </c:strCache>
            </c:strRef>
          </c:tx>
          <c:spPr>
            <a:solidFill>
              <a:srgbClr val="0C223D"/>
            </a:solidFill>
            <a:ln>
              <a:noFill/>
            </a:ln>
            <a:effectLst/>
          </c:spPr>
          <c:invertIfNegative val="0"/>
          <c:dLbls>
            <c:numFmt formatCode="_(* #,##0_);_(* \(#,##0\);_(* &quot;-&quot;_);_(@_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Charts!$B$152:$C$156</c:f>
              <c:multiLvlStrCache>
                <c:ptCount val="5"/>
                <c:lvl>
                  <c:pt idx="0">
                    <c:v>Key Account</c:v>
                  </c:pt>
                  <c:pt idx="1">
                    <c:v>North</c:v>
                  </c:pt>
                  <c:pt idx="2">
                    <c:v>West</c:v>
                  </c:pt>
                  <c:pt idx="3">
                    <c:v>South</c:v>
                  </c:pt>
                  <c:pt idx="4">
                    <c:v>National</c:v>
                  </c:pt>
                </c:lvl>
                <c:lvl>
                  <c:pt idx="0">
                    <c:v>0%</c:v>
                  </c:pt>
                  <c:pt idx="1">
                    <c:v>-</c:v>
                  </c:pt>
                  <c:pt idx="2">
                    <c:v>-</c:v>
                  </c:pt>
                  <c:pt idx="3">
                    <c:v>-</c:v>
                  </c:pt>
                  <c:pt idx="4">
                    <c:v>180%</c:v>
                  </c:pt>
                </c:lvl>
              </c:multiLvlStrCache>
            </c:multiLvlStrRef>
          </c:cat>
          <c:val>
            <c:numRef>
              <c:f>Charts!$D$152:$D$156</c:f>
              <c:numCache>
                <c:formatCode>_-* #,##0_-;\-* #,##0_-;_-* "-"??_-;_-@_-</c:formatCode>
                <c:ptCount val="5"/>
                <c:pt idx="0">
                  <c:v>5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F2-4AB4-B8AB-6FB63821FDFB}"/>
            </c:ext>
          </c:extLst>
        </c:ser>
        <c:ser>
          <c:idx val="1"/>
          <c:order val="1"/>
          <c:tx>
            <c:strRef>
              <c:f>Charts!$E$151</c:f>
              <c:strCache>
                <c:ptCount val="1"/>
                <c:pt idx="0">
                  <c:v>Current MTH</c:v>
                </c:pt>
              </c:strCache>
            </c:strRef>
          </c:tx>
          <c:spPr>
            <a:solidFill>
              <a:srgbClr val="8E5228"/>
            </a:solidFill>
            <a:ln>
              <a:noFill/>
            </a:ln>
            <a:effectLst/>
          </c:spPr>
          <c:invertIfNegative val="0"/>
          <c:dLbls>
            <c:numFmt formatCode="_(* #,##0_);_(* \(#,##0\);_(* &quot;-&quot;_);_(@_)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NG" sz="105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Charts!$B$152:$C$156</c:f>
              <c:multiLvlStrCache>
                <c:ptCount val="5"/>
                <c:lvl>
                  <c:pt idx="0">
                    <c:v>Key Account</c:v>
                  </c:pt>
                  <c:pt idx="1">
                    <c:v>North</c:v>
                  </c:pt>
                  <c:pt idx="2">
                    <c:v>West</c:v>
                  </c:pt>
                  <c:pt idx="3">
                    <c:v>South</c:v>
                  </c:pt>
                  <c:pt idx="4">
                    <c:v>National</c:v>
                  </c:pt>
                </c:lvl>
                <c:lvl>
                  <c:pt idx="0">
                    <c:v>0%</c:v>
                  </c:pt>
                  <c:pt idx="1">
                    <c:v>-</c:v>
                  </c:pt>
                  <c:pt idx="2">
                    <c:v>-</c:v>
                  </c:pt>
                  <c:pt idx="3">
                    <c:v>-</c:v>
                  </c:pt>
                  <c:pt idx="4">
                    <c:v>180%</c:v>
                  </c:pt>
                </c:lvl>
              </c:multiLvlStrCache>
            </c:multiLvlStrRef>
          </c:cat>
          <c:val>
            <c:numRef>
              <c:f>Charts!$E$152:$E$156</c:f>
              <c:numCache>
                <c:formatCode>_-* #,##0_-;\-* #,##0_-;_-* "-"??_-;_-@_-</c:formatCode>
                <c:ptCount val="5"/>
                <c:pt idx="0">
                  <c:v>5</c:v>
                </c:pt>
                <c:pt idx="1">
                  <c:v>1</c:v>
                </c:pt>
                <c:pt idx="2">
                  <c:v>7</c:v>
                </c:pt>
                <c:pt idx="3">
                  <c:v>1</c:v>
                </c:pt>
                <c:pt idx="4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DF2-4AB4-B8AB-6FB63821FDF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009366383"/>
        <c:axId val="640116527"/>
      </c:barChart>
      <c:catAx>
        <c:axId val="2009366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NG"/>
          </a:p>
        </c:txPr>
        <c:crossAx val="640116527"/>
        <c:crosses val="autoZero"/>
        <c:auto val="1"/>
        <c:lblAlgn val="ctr"/>
        <c:lblOffset val="100"/>
        <c:noMultiLvlLbl val="0"/>
      </c:catAx>
      <c:valAx>
        <c:axId val="640116527"/>
        <c:scaling>
          <c:orientation val="minMax"/>
        </c:scaling>
        <c:delete val="1"/>
        <c:axPos val="l"/>
        <c:numFmt formatCode="_-* #,##0_-;\-* #,##0_-;_-* &quot;-&quot;??_-;_-@_-" sourceLinked="1"/>
        <c:majorTickMark val="out"/>
        <c:minorTickMark val="none"/>
        <c:tickLblPos val="nextTo"/>
        <c:crossAx val="20093663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2.0824572626796649E-2"/>
          <c:y val="6.1380463003674328E-2"/>
          <c:w val="0.16222738646966775"/>
          <c:h val="0.20527247162327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NG"/>
    </a:p>
  </c:txPr>
  <c:externalData r:id="rId3">
    <c:autoUpdate val="1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dirty="0"/>
              <a:t>West Region</a:t>
            </a:r>
            <a:r>
              <a:rPr lang="en-US" sz="1400" b="1" baseline="0" dirty="0"/>
              <a:t> – Total Cases</a:t>
            </a:r>
            <a:endParaRPr lang="en-US" sz="14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lotArea>
      <c:layout>
        <c:manualLayout>
          <c:layoutTarget val="inner"/>
          <c:xMode val="edge"/>
          <c:yMode val="edge"/>
          <c:x val="0"/>
          <c:y val="0.1946562514559036"/>
          <c:w val="1"/>
          <c:h val="0.6207244964514777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Charts!$D$106</c:f>
              <c:strCache>
                <c:ptCount val="1"/>
                <c:pt idx="0">
                  <c:v>Week 1</c:v>
                </c:pt>
              </c:strCache>
            </c:strRef>
          </c:tx>
          <c:spPr>
            <a:solidFill>
              <a:srgbClr val="0C223D"/>
            </a:solidFill>
            <a:ln>
              <a:noFill/>
            </a:ln>
            <a:effectLst/>
          </c:spPr>
          <c:invertIfNegative val="0"/>
          <c:dLbls>
            <c:dLbl>
              <c:idx val="5"/>
              <c:layout>
                <c:manualLayout>
                  <c:x val="-4.2315017983049668E-3"/>
                  <c:y val="-4.1088834707706324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FB3-4218-80A9-62188E4D40A6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NG"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Charts!$B$107:$C$113</c:f>
              <c:multiLvlStrCache>
                <c:ptCount val="7"/>
                <c:lvl>
                  <c:pt idx="0">
                    <c:v>Lagos Island 1</c:v>
                  </c:pt>
                  <c:pt idx="1">
                    <c:v>Lagos Island 2</c:v>
                  </c:pt>
                  <c:pt idx="2">
                    <c:v>Lagos Mainland 1</c:v>
                  </c:pt>
                  <c:pt idx="3">
                    <c:v>Lagos Mainland 2</c:v>
                  </c:pt>
                  <c:pt idx="4">
                    <c:v>Lagos Mainland 3</c:v>
                  </c:pt>
                  <c:pt idx="5">
                    <c:v>Lagos Mainland 4</c:v>
                  </c:pt>
                  <c:pt idx="6">
                    <c:v>Abeokuta</c:v>
                  </c:pt>
                </c:lvl>
                <c:lvl>
                  <c:pt idx="0">
                    <c:v>-100.0%</c:v>
                  </c:pt>
                  <c:pt idx="1">
                    <c:v>-100.0%</c:v>
                  </c:pt>
                  <c:pt idx="2">
                    <c:v>-100.0%</c:v>
                  </c:pt>
                  <c:pt idx="3">
                    <c:v>-100.0%</c:v>
                  </c:pt>
                  <c:pt idx="4">
                    <c:v>-100.0%</c:v>
                  </c:pt>
                  <c:pt idx="5">
                    <c:v>-100.0%</c:v>
                  </c:pt>
                  <c:pt idx="6">
                    <c:v>-100.0%</c:v>
                  </c:pt>
                </c:lvl>
              </c:multiLvlStrCache>
            </c:multiLvlStrRef>
          </c:cat>
          <c:val>
            <c:numRef>
              <c:f>Charts!$D$107:$D$113</c:f>
              <c:numCache>
                <c:formatCode>_(* #,##0_);_(* \(#,##0\);_(* "-"??_);_(@_)</c:formatCode>
                <c:ptCount val="7"/>
                <c:pt idx="0">
                  <c:v>3452</c:v>
                </c:pt>
                <c:pt idx="1">
                  <c:v>868</c:v>
                </c:pt>
                <c:pt idx="2">
                  <c:v>9953</c:v>
                </c:pt>
                <c:pt idx="3">
                  <c:v>3496</c:v>
                </c:pt>
                <c:pt idx="4">
                  <c:v>4575</c:v>
                </c:pt>
                <c:pt idx="5">
                  <c:v>788</c:v>
                </c:pt>
                <c:pt idx="6">
                  <c:v>1086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B4-4766-8A25-4A52C3B61358}"/>
            </c:ext>
          </c:extLst>
        </c:ser>
        <c:ser>
          <c:idx val="1"/>
          <c:order val="1"/>
          <c:tx>
            <c:strRef>
              <c:f>Charts!$E$106</c:f>
              <c:strCache>
                <c:ptCount val="1"/>
                <c:pt idx="0">
                  <c:v>Week 2</c:v>
                </c:pt>
              </c:strCache>
            </c:strRef>
          </c:tx>
          <c:spPr>
            <a:solidFill>
              <a:srgbClr val="8E5228"/>
            </a:solidFill>
            <a:ln>
              <a:noFill/>
            </a:ln>
            <a:effectLst/>
          </c:spPr>
          <c:invertIfNegative val="0"/>
          <c:dLbls>
            <c:dLbl>
              <c:idx val="2"/>
              <c:layout>
                <c:manualLayout>
                  <c:x val="6.0106959924893146E-3"/>
                  <c:y val="-4.1088834707706324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944-4158-8418-AC5A812681CB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NG"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Charts!$B$107:$C$113</c:f>
              <c:multiLvlStrCache>
                <c:ptCount val="7"/>
                <c:lvl>
                  <c:pt idx="0">
                    <c:v>Lagos Island 1</c:v>
                  </c:pt>
                  <c:pt idx="1">
                    <c:v>Lagos Island 2</c:v>
                  </c:pt>
                  <c:pt idx="2">
                    <c:v>Lagos Mainland 1</c:v>
                  </c:pt>
                  <c:pt idx="3">
                    <c:v>Lagos Mainland 2</c:v>
                  </c:pt>
                  <c:pt idx="4">
                    <c:v>Lagos Mainland 3</c:v>
                  </c:pt>
                  <c:pt idx="5">
                    <c:v>Lagos Mainland 4</c:v>
                  </c:pt>
                  <c:pt idx="6">
                    <c:v>Abeokuta</c:v>
                  </c:pt>
                </c:lvl>
                <c:lvl>
                  <c:pt idx="0">
                    <c:v>-100.0%</c:v>
                  </c:pt>
                  <c:pt idx="1">
                    <c:v>-100.0%</c:v>
                  </c:pt>
                  <c:pt idx="2">
                    <c:v>-100.0%</c:v>
                  </c:pt>
                  <c:pt idx="3">
                    <c:v>-100.0%</c:v>
                  </c:pt>
                  <c:pt idx="4">
                    <c:v>-100.0%</c:v>
                  </c:pt>
                  <c:pt idx="5">
                    <c:v>-100.0%</c:v>
                  </c:pt>
                  <c:pt idx="6">
                    <c:v>-100.0%</c:v>
                  </c:pt>
                </c:lvl>
              </c:multiLvlStrCache>
            </c:multiLvlStrRef>
          </c:cat>
          <c:val>
            <c:numRef>
              <c:f>Charts!$E$107:$E$113</c:f>
              <c:numCache>
                <c:formatCode>_(* #,##0_);_(* \(#,##0\);_(* "-"??_);_(@_)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B4-4766-8A25-4A52C3B6135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7"/>
        <c:overlap val="-10"/>
        <c:axId val="2099384239"/>
        <c:axId val="2045557919"/>
      </c:barChart>
      <c:catAx>
        <c:axId val="20993842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NG"/>
          </a:p>
        </c:txPr>
        <c:crossAx val="2045557919"/>
        <c:crosses val="autoZero"/>
        <c:auto val="1"/>
        <c:lblAlgn val="ctr"/>
        <c:lblOffset val="100"/>
        <c:noMultiLvlLbl val="0"/>
      </c:catAx>
      <c:valAx>
        <c:axId val="2045557919"/>
        <c:scaling>
          <c:orientation val="minMax"/>
        </c:scaling>
        <c:delete val="1"/>
        <c:axPos val="l"/>
        <c:numFmt formatCode="_(* #,##0_);_(* \(#,##0\);_(* &quot;-&quot;??_);_(@_)" sourceLinked="1"/>
        <c:majorTickMark val="out"/>
        <c:minorTickMark val="none"/>
        <c:tickLblPos val="nextTo"/>
        <c:crossAx val="20993842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1.1945829101149007E-2"/>
          <c:y val="4.9971787823728249E-2"/>
          <c:w val="0.11272304304286961"/>
          <c:h val="0.1386757877409035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NG"/>
    </a:p>
  </c:txPr>
  <c:externalData r:id="rId4">
    <c:autoUpdate val="1"/>
  </c:externalData>
  <c:userShapes r:id="rId5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sz="1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rPr>
              <a:t>North Region – Total Cases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sz="14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en-NG"/>
        </a:p>
      </c:txPr>
    </c:title>
    <c:autoTitleDeleted val="0"/>
    <c:plotArea>
      <c:layout>
        <c:manualLayout>
          <c:layoutTarget val="inner"/>
          <c:xMode val="edge"/>
          <c:yMode val="edge"/>
          <c:x val="1.1174878196121886E-3"/>
          <c:y val="0.17609757393933664"/>
          <c:w val="0.99888251218038782"/>
          <c:h val="0.6516095979400926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Charts!$D$115</c:f>
              <c:strCache>
                <c:ptCount val="1"/>
                <c:pt idx="0">
                  <c:v> Week 1 </c:v>
                </c:pt>
              </c:strCache>
            </c:strRef>
          </c:tx>
          <c:spPr>
            <a:solidFill>
              <a:srgbClr val="0C223D"/>
            </a:solidFill>
            <a:ln>
              <a:noFill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Charts!$B$116:$C$121</c:f>
              <c:multiLvlStrCache>
                <c:ptCount val="6"/>
                <c:lvl>
                  <c:pt idx="0">
                    <c:v>Kaduna</c:v>
                  </c:pt>
                  <c:pt idx="1">
                    <c:v>Abuja 1</c:v>
                  </c:pt>
                  <c:pt idx="2">
                    <c:v>Abuja 2</c:v>
                  </c:pt>
                  <c:pt idx="3">
                    <c:v>Ilorin</c:v>
                  </c:pt>
                  <c:pt idx="4">
                    <c:v>Jos</c:v>
                  </c:pt>
                  <c:pt idx="5">
                    <c:v>Yola</c:v>
                  </c:pt>
                </c:lvl>
                <c:lvl>
                  <c:pt idx="0">
                    <c:v>-100.0%</c:v>
                  </c:pt>
                  <c:pt idx="1">
                    <c:v>-100.0%</c:v>
                  </c:pt>
                  <c:pt idx="2">
                    <c:v>-100.0%</c:v>
                  </c:pt>
                  <c:pt idx="3">
                    <c:v>-100.0%</c:v>
                  </c:pt>
                  <c:pt idx="4">
                    <c:v>-100.0%</c:v>
                  </c:pt>
                  <c:pt idx="5">
                    <c:v>-100.0%</c:v>
                  </c:pt>
                </c:lvl>
              </c:multiLvlStrCache>
            </c:multiLvlStrRef>
          </c:cat>
          <c:val>
            <c:numRef>
              <c:f>Charts!$D$116:$D$121</c:f>
              <c:numCache>
                <c:formatCode>_(* #,##0_);_(* \(#,##0\);_(* "-"??_);_(@_)</c:formatCode>
                <c:ptCount val="6"/>
                <c:pt idx="0">
                  <c:v>532</c:v>
                </c:pt>
                <c:pt idx="1">
                  <c:v>990</c:v>
                </c:pt>
                <c:pt idx="2">
                  <c:v>1355</c:v>
                </c:pt>
                <c:pt idx="3">
                  <c:v>864</c:v>
                </c:pt>
                <c:pt idx="4">
                  <c:v>450</c:v>
                </c:pt>
                <c:pt idx="5">
                  <c:v>370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32-465E-B9AF-044666A11DC8}"/>
            </c:ext>
          </c:extLst>
        </c:ser>
        <c:ser>
          <c:idx val="1"/>
          <c:order val="1"/>
          <c:tx>
            <c:strRef>
              <c:f>Charts!$E$115</c:f>
              <c:strCache>
                <c:ptCount val="1"/>
                <c:pt idx="0">
                  <c:v> Week 2 </c:v>
                </c:pt>
              </c:strCache>
            </c:strRef>
          </c:tx>
          <c:spPr>
            <a:solidFill>
              <a:srgbClr val="8E5228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4.3085960906678773E-3"/>
                  <c:y val="2.0941571912252176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0">
                    <a:noAutofit/>
                  </a:bodyPr>
                  <a:lstStyle/>
                  <a:p>
                    <a:pPr algn="ctr">
                      <a:defRPr lang="en-US" sz="1100" b="1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4516605-509E-4801-BE11-C7DFEAAE4669}" type="VALUE">
                      <a:rPr lang="en-US" sz="1050"/>
                      <a:pPr algn="ctr">
                        <a:defRPr lang="en-US" sz="1100" b="1"/>
                      </a:pPr>
                      <a:t>[VALUE]</a:t>
                    </a:fld>
                    <a:endParaRPr lang="en-NG"/>
                  </a:p>
                </c:rich>
              </c:tx>
              <c:numFmt formatCode="#,##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noAutofit/>
                </a:bodyPr>
                <a:lstStyle/>
                <a:p>
                  <a:pPr algn="ctr">
                    <a:defRPr lang="en-US" sz="11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NG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0506203275128782"/>
                      <c:h val="7.3898365893413961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532-465E-B9AF-044666A11DC8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NG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multiLvlStrRef>
              <c:f>Charts!$B$116:$C$121</c:f>
              <c:multiLvlStrCache>
                <c:ptCount val="6"/>
                <c:lvl>
                  <c:pt idx="0">
                    <c:v>Kaduna</c:v>
                  </c:pt>
                  <c:pt idx="1">
                    <c:v>Abuja 1</c:v>
                  </c:pt>
                  <c:pt idx="2">
                    <c:v>Abuja 2</c:v>
                  </c:pt>
                  <c:pt idx="3">
                    <c:v>Ilorin</c:v>
                  </c:pt>
                  <c:pt idx="4">
                    <c:v>Jos</c:v>
                  </c:pt>
                  <c:pt idx="5">
                    <c:v>Yola</c:v>
                  </c:pt>
                </c:lvl>
                <c:lvl>
                  <c:pt idx="0">
                    <c:v>-100.0%</c:v>
                  </c:pt>
                  <c:pt idx="1">
                    <c:v>-100.0%</c:v>
                  </c:pt>
                  <c:pt idx="2">
                    <c:v>-100.0%</c:v>
                  </c:pt>
                  <c:pt idx="3">
                    <c:v>-100.0%</c:v>
                  </c:pt>
                  <c:pt idx="4">
                    <c:v>-100.0%</c:v>
                  </c:pt>
                  <c:pt idx="5">
                    <c:v>-100.0%</c:v>
                  </c:pt>
                </c:lvl>
              </c:multiLvlStrCache>
            </c:multiLvlStrRef>
          </c:cat>
          <c:val>
            <c:numRef>
              <c:f>Charts!$E$116:$E$121</c:f>
              <c:numCache>
                <c:formatCode>_(* #,##0_);_(* \(#,##0\);_(* "-"??_);_(@_)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532-465E-B9AF-044666A11DC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78"/>
        <c:overlap val="-10"/>
        <c:axId val="2099384239"/>
        <c:axId val="2045557919"/>
      </c:barChart>
      <c:catAx>
        <c:axId val="2099384239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NG"/>
          </a:p>
        </c:txPr>
        <c:crossAx val="2045557919"/>
        <c:crosses val="autoZero"/>
        <c:auto val="1"/>
        <c:lblAlgn val="ctr"/>
        <c:lblOffset val="100"/>
        <c:noMultiLvlLbl val="0"/>
      </c:catAx>
      <c:valAx>
        <c:axId val="2045557919"/>
        <c:scaling>
          <c:orientation val="minMax"/>
        </c:scaling>
        <c:delete val="1"/>
        <c:axPos val="l"/>
        <c:numFmt formatCode="_(* #,##0_);_(* \(#,##0\);_(* &quot;-&quot;??_);_(@_)" sourceLinked="1"/>
        <c:majorTickMark val="out"/>
        <c:minorTickMark val="none"/>
        <c:tickLblPos val="nextTo"/>
        <c:crossAx val="20993842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1.9262536081848351E-2"/>
          <c:y val="4.1845294446715572E-2"/>
          <c:w val="0.14196363720793601"/>
          <c:h val="0.1386757877409035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NG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NG"/>
    </a:p>
  </c:txPr>
  <c:externalData r:id="rId4">
    <c:autoUpdate val="1"/>
  </c:externalData>
  <c:userShapes r:id="rId5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image" Target="../media/image56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image" Target="../media/image58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60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image" Target="../media/image62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image" Target="../media/image6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4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6.v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13" Type="http://schemas.openxmlformats.org/officeDocument/2006/relationships/image" Target="../media/image29.emf"/><Relationship Id="rId18" Type="http://schemas.openxmlformats.org/officeDocument/2006/relationships/image" Target="../media/image34.emf"/><Relationship Id="rId26" Type="http://schemas.openxmlformats.org/officeDocument/2006/relationships/image" Target="../media/image42.emf"/><Relationship Id="rId3" Type="http://schemas.openxmlformats.org/officeDocument/2006/relationships/image" Target="../media/image19.emf"/><Relationship Id="rId21" Type="http://schemas.openxmlformats.org/officeDocument/2006/relationships/image" Target="../media/image37.emf"/><Relationship Id="rId7" Type="http://schemas.openxmlformats.org/officeDocument/2006/relationships/image" Target="../media/image23.emf"/><Relationship Id="rId12" Type="http://schemas.openxmlformats.org/officeDocument/2006/relationships/image" Target="../media/image28.emf"/><Relationship Id="rId17" Type="http://schemas.openxmlformats.org/officeDocument/2006/relationships/image" Target="../media/image33.emf"/><Relationship Id="rId25" Type="http://schemas.openxmlformats.org/officeDocument/2006/relationships/image" Target="../media/image41.emf"/><Relationship Id="rId2" Type="http://schemas.openxmlformats.org/officeDocument/2006/relationships/image" Target="../media/image18.emf"/><Relationship Id="rId16" Type="http://schemas.openxmlformats.org/officeDocument/2006/relationships/image" Target="../media/image32.emf"/><Relationship Id="rId20" Type="http://schemas.openxmlformats.org/officeDocument/2006/relationships/image" Target="../media/image36.emf"/><Relationship Id="rId29" Type="http://schemas.openxmlformats.org/officeDocument/2006/relationships/image" Target="../media/image45.emf"/><Relationship Id="rId1" Type="http://schemas.openxmlformats.org/officeDocument/2006/relationships/image" Target="../media/image17.emf"/><Relationship Id="rId6" Type="http://schemas.openxmlformats.org/officeDocument/2006/relationships/image" Target="../media/image22.emf"/><Relationship Id="rId11" Type="http://schemas.openxmlformats.org/officeDocument/2006/relationships/image" Target="../media/image27.emf"/><Relationship Id="rId24" Type="http://schemas.openxmlformats.org/officeDocument/2006/relationships/image" Target="../media/image40.emf"/><Relationship Id="rId5" Type="http://schemas.openxmlformats.org/officeDocument/2006/relationships/image" Target="../media/image21.emf"/><Relationship Id="rId15" Type="http://schemas.openxmlformats.org/officeDocument/2006/relationships/image" Target="../media/image31.emf"/><Relationship Id="rId23" Type="http://schemas.openxmlformats.org/officeDocument/2006/relationships/image" Target="../media/image39.emf"/><Relationship Id="rId28" Type="http://schemas.openxmlformats.org/officeDocument/2006/relationships/image" Target="../media/image44.emf"/><Relationship Id="rId10" Type="http://schemas.openxmlformats.org/officeDocument/2006/relationships/image" Target="../media/image26.emf"/><Relationship Id="rId19" Type="http://schemas.openxmlformats.org/officeDocument/2006/relationships/image" Target="../media/image35.emf"/><Relationship Id="rId4" Type="http://schemas.openxmlformats.org/officeDocument/2006/relationships/image" Target="../media/image20.emf"/><Relationship Id="rId9" Type="http://schemas.openxmlformats.org/officeDocument/2006/relationships/image" Target="../media/image25.emf"/><Relationship Id="rId14" Type="http://schemas.openxmlformats.org/officeDocument/2006/relationships/image" Target="../media/image30.emf"/><Relationship Id="rId22" Type="http://schemas.openxmlformats.org/officeDocument/2006/relationships/image" Target="../media/image38.emf"/><Relationship Id="rId27" Type="http://schemas.openxmlformats.org/officeDocument/2006/relationships/image" Target="../media/image43.emf"/><Relationship Id="rId30" Type="http://schemas.openxmlformats.org/officeDocument/2006/relationships/image" Target="../media/image4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0.0457</cdr:x>
      <cdr:y>0.8348</cdr:y>
    </cdr:from>
    <cdr:to>
      <cdr:x>0.92322</cdr:x>
      <cdr:y>0.99979</cdr:y>
    </cdr:to>
    <cdr:sp macro="" textlink="">
      <cdr:nvSpPr>
        <cdr:cNvPr id="2" name="Rectangle: Rounded Corners 1">
          <a:extLst xmlns:a="http://schemas.openxmlformats.org/drawingml/2006/main">
            <a:ext uri="{FF2B5EF4-FFF2-40B4-BE49-F238E27FC236}">
              <a16:creationId xmlns:a16="http://schemas.microsoft.com/office/drawing/2014/main" id="{AF38DD4A-2763-4AD7-A5FC-208F2DDE106A}"/>
            </a:ext>
          </a:extLst>
        </cdr:cNvPr>
        <cdr:cNvSpPr/>
      </cdr:nvSpPr>
      <cdr:spPr>
        <a:xfrm xmlns:a="http://schemas.openxmlformats.org/drawingml/2006/main">
          <a:off x="359993" y="2379013"/>
          <a:ext cx="6912501" cy="470173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 w="25400">
          <a:solidFill>
            <a:srgbClr val="FF0000"/>
          </a:solidFill>
          <a:prstDash val="sys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/>
        <a:lstStyle xmlns:a="http://schemas.openxmlformats.org/drawingml/2006/main">
          <a:defPPr>
            <a:defRPr lang="en-US"/>
          </a:defPPr>
          <a:lvl1pPr marL="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>
            <a:defRPr/>
          </a:pPr>
          <a:endParaRPr lang="en-US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0.06567</cdr:x>
      <cdr:y>0.77738</cdr:y>
    </cdr:from>
    <cdr:to>
      <cdr:x>0.91686</cdr:x>
      <cdr:y>0.96363</cdr:y>
    </cdr:to>
    <cdr:sp macro="" textlink="">
      <cdr:nvSpPr>
        <cdr:cNvPr id="2" name="Rectangle: Rounded Corners 1">
          <a:extLst xmlns:a="http://schemas.openxmlformats.org/drawingml/2006/main">
            <a:ext uri="{FF2B5EF4-FFF2-40B4-BE49-F238E27FC236}">
              <a16:creationId xmlns:a16="http://schemas.microsoft.com/office/drawing/2014/main" id="{AF38DD4A-2763-4AD7-A5FC-208F2DDE106A}"/>
            </a:ext>
          </a:extLst>
        </cdr:cNvPr>
        <cdr:cNvSpPr/>
      </cdr:nvSpPr>
      <cdr:spPr>
        <a:xfrm xmlns:a="http://schemas.openxmlformats.org/drawingml/2006/main">
          <a:off x="764211" y="2104986"/>
          <a:ext cx="9906018" cy="504328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 w="25400">
          <a:solidFill>
            <a:srgbClr val="FF0000"/>
          </a:solidFill>
          <a:prstDash val="sys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/>
        <a:lstStyle xmlns:a="http://schemas.openxmlformats.org/drawingml/2006/main">
          <a:defPPr>
            <a:defRPr lang="en-US"/>
          </a:defPPr>
          <a:lvl1pPr marL="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>
            <a:defRPr/>
          </a:pPr>
          <a:endParaRPr lang="en-US"/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0.0359</cdr:x>
      <cdr:y>0.80455</cdr:y>
    </cdr:from>
    <cdr:to>
      <cdr:x>0.96781</cdr:x>
      <cdr:y>0.98182</cdr:y>
    </cdr:to>
    <cdr:sp macro="" textlink="">
      <cdr:nvSpPr>
        <cdr:cNvPr id="2" name="Rectangle: Rounded Corners 1">
          <a:extLst xmlns:a="http://schemas.openxmlformats.org/drawingml/2006/main">
            <a:ext uri="{FF2B5EF4-FFF2-40B4-BE49-F238E27FC236}">
              <a16:creationId xmlns:a16="http://schemas.microsoft.com/office/drawing/2014/main" id="{AF38DD4A-2763-4AD7-A5FC-208F2DDE106A}"/>
            </a:ext>
          </a:extLst>
        </cdr:cNvPr>
        <cdr:cNvSpPr/>
      </cdr:nvSpPr>
      <cdr:spPr>
        <a:xfrm xmlns:a="http://schemas.openxmlformats.org/drawingml/2006/main">
          <a:off x="202442" y="2292793"/>
          <a:ext cx="5254388" cy="505181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>
          <a:solidFill>
            <a:srgbClr val="FF0000"/>
          </a:solidFill>
          <a:prstDash val="sys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/>
        <a:lstStyle xmlns:a="http://schemas.openxmlformats.org/drawingml/2006/main">
          <a:defPPr>
            <a:defRPr lang="en-US"/>
          </a:defPPr>
          <a:lvl1pPr marL="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>
            <a:defRPr/>
          </a:pPr>
          <a:endParaRPr lang="en-US"/>
        </a:p>
      </cdr:txBody>
    </cdr:sp>
  </cdr:relSizeAnchor>
</c:userShapes>
</file>

<file path=ppt/drawings/drawing4.xml><?xml version="1.0" encoding="utf-8"?>
<c:userShapes xmlns:c="http://schemas.openxmlformats.org/drawingml/2006/chart">
  <cdr:relSizeAnchor xmlns:cdr="http://schemas.openxmlformats.org/drawingml/2006/chartDrawing">
    <cdr:from>
      <cdr:x>0.01699</cdr:x>
      <cdr:y>0.84204</cdr:y>
    </cdr:from>
    <cdr:to>
      <cdr:x>1</cdr:x>
      <cdr:y>0.95919</cdr:y>
    </cdr:to>
    <cdr:sp macro="" textlink="">
      <cdr:nvSpPr>
        <cdr:cNvPr id="2" name="Rectangle: Rounded Corners 1">
          <a:extLst xmlns:a="http://schemas.openxmlformats.org/drawingml/2006/main">
            <a:ext uri="{FF2B5EF4-FFF2-40B4-BE49-F238E27FC236}">
              <a16:creationId xmlns:a16="http://schemas.microsoft.com/office/drawing/2014/main" id="{A552287D-075B-4E0B-BE43-F1DCE2FAB8F5}"/>
            </a:ext>
          </a:extLst>
        </cdr:cNvPr>
        <cdr:cNvSpPr/>
      </cdr:nvSpPr>
      <cdr:spPr>
        <a:xfrm xmlns:a="http://schemas.openxmlformats.org/drawingml/2006/main">
          <a:off x="128160" y="2602636"/>
          <a:ext cx="7415226" cy="362081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 w="25400">
          <a:solidFill>
            <a:srgbClr val="FF0000"/>
          </a:solidFill>
          <a:prstDash val="sys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/>
        <a:lstStyle xmlns:a="http://schemas.openxmlformats.org/drawingml/2006/main">
          <a:defPPr>
            <a:defRPr lang="en-US"/>
          </a:defPPr>
          <a:lvl1pPr marL="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4572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>
            <a:defRPr/>
          </a:pPr>
          <a:endParaRPr lang="en-US"/>
        </a:p>
      </cdr:txBody>
    </cdr:sp>
  </cdr:relSizeAnchor>
</c:userShapes>
</file>

<file path=ppt/drawings/drawing5.xml><?xml version="1.0" encoding="utf-8"?>
<c:userShapes xmlns:c="http://schemas.openxmlformats.org/drawingml/2006/chart">
  <cdr:relSizeAnchor xmlns:cdr="http://schemas.openxmlformats.org/drawingml/2006/chartDrawing">
    <cdr:from>
      <cdr:x>0.04458</cdr:x>
      <cdr:y>0.8394</cdr:y>
    </cdr:from>
    <cdr:to>
      <cdr:x>0.94945</cdr:x>
      <cdr:y>0.98992</cdr:y>
    </cdr:to>
    <cdr:sp macro="" textlink="">
      <cdr:nvSpPr>
        <cdr:cNvPr id="2" name="Rectangle: Rounded Corners 1">
          <a:extLst xmlns:a="http://schemas.openxmlformats.org/drawingml/2006/main">
            <a:ext uri="{FF2B5EF4-FFF2-40B4-BE49-F238E27FC236}">
              <a16:creationId xmlns:a16="http://schemas.microsoft.com/office/drawing/2014/main" id="{ED9DC3CE-D44A-4D8A-BC18-057DB776B31B}"/>
            </a:ext>
          </a:extLst>
        </cdr:cNvPr>
        <cdr:cNvSpPr/>
      </cdr:nvSpPr>
      <cdr:spPr>
        <a:xfrm xmlns:a="http://schemas.openxmlformats.org/drawingml/2006/main">
          <a:off x="252603" y="2274156"/>
          <a:ext cx="5127247" cy="407796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 w="25400">
          <a:solidFill>
            <a:srgbClr val="FF0000"/>
          </a:solidFill>
          <a:prstDash val="sys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indent="0" algn="ctr" defTabSz="457200" rtl="0" eaLnBrk="1" latinLnBrk="0" hangingPunct="1">
            <a:defRPr/>
          </a:pPr>
          <a:endParaRPr lang="en-US" sz="1800" kern="1200">
            <a:solidFill>
              <a:schemeClr val="lt1"/>
            </a:solidFill>
            <a:latin typeface="+mn-lt"/>
            <a:ea typeface="+mn-ea"/>
            <a:cs typeface="+mn-cs"/>
          </a:endParaRPr>
        </a:p>
      </cdr:txBody>
    </cdr:sp>
  </cdr:relSizeAnchor>
</c:userShapes>
</file>

<file path=ppt/drawings/drawing6.xml><?xml version="1.0" encoding="utf-8"?>
<c:userShapes xmlns:c="http://schemas.openxmlformats.org/drawingml/2006/chart">
  <cdr:relSizeAnchor xmlns:cdr="http://schemas.openxmlformats.org/drawingml/2006/chartDrawing">
    <cdr:from>
      <cdr:x>0.02341</cdr:x>
      <cdr:y>0.79334</cdr:y>
    </cdr:from>
    <cdr:to>
      <cdr:x>0.94534</cdr:x>
      <cdr:y>0.97525</cdr:y>
    </cdr:to>
    <cdr:sp macro="" textlink="">
      <cdr:nvSpPr>
        <cdr:cNvPr id="2" name="Rectangle: Rounded Corners 1">
          <a:extLst xmlns:a="http://schemas.openxmlformats.org/drawingml/2006/main">
            <a:ext uri="{FF2B5EF4-FFF2-40B4-BE49-F238E27FC236}">
              <a16:creationId xmlns:a16="http://schemas.microsoft.com/office/drawing/2014/main" id="{D9FC203A-AF9B-492C-A43F-F3DB2A23DB1E}"/>
            </a:ext>
          </a:extLst>
        </cdr:cNvPr>
        <cdr:cNvSpPr/>
      </cdr:nvSpPr>
      <cdr:spPr>
        <a:xfrm xmlns:a="http://schemas.openxmlformats.org/drawingml/2006/main" flipV="1">
          <a:off x="144288" y="2149356"/>
          <a:ext cx="5682328" cy="492838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 w="25400">
          <a:solidFill>
            <a:srgbClr val="FF0000"/>
          </a:solidFill>
          <a:prstDash val="sys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indent="0" algn="ctr" defTabSz="457200" rtl="0" eaLnBrk="1" latinLnBrk="0" hangingPunct="1">
            <a:defRPr/>
          </a:pPr>
          <a:endParaRPr lang="en-US" sz="1800" kern="1200">
            <a:solidFill>
              <a:schemeClr val="lt1"/>
            </a:solidFill>
            <a:latin typeface="+mn-lt"/>
            <a:ea typeface="+mn-ea"/>
            <a:cs typeface="+mn-cs"/>
          </a:endParaRPr>
        </a:p>
      </cdr:txBody>
    </cdr:sp>
  </cdr:relSizeAnchor>
</c:userShapes>
</file>

<file path=ppt/drawings/drawing7.xml><?xml version="1.0" encoding="utf-8"?>
<c:userShapes xmlns:c="http://schemas.openxmlformats.org/drawingml/2006/chart">
  <cdr:relSizeAnchor xmlns:cdr="http://schemas.openxmlformats.org/drawingml/2006/chartDrawing">
    <cdr:from>
      <cdr:x>0.05682</cdr:x>
      <cdr:y>0.79682</cdr:y>
    </cdr:from>
    <cdr:to>
      <cdr:x>0.96322</cdr:x>
      <cdr:y>0.96273</cdr:y>
    </cdr:to>
    <cdr:sp macro="" textlink="">
      <cdr:nvSpPr>
        <cdr:cNvPr id="2" name="Rectangle: Rounded Corners 1">
          <a:extLst xmlns:a="http://schemas.openxmlformats.org/drawingml/2006/main">
            <a:ext uri="{FF2B5EF4-FFF2-40B4-BE49-F238E27FC236}">
              <a16:creationId xmlns:a16="http://schemas.microsoft.com/office/drawing/2014/main" id="{DB42A9A8-8665-4677-9B35-1CC5653A67EA}"/>
            </a:ext>
          </a:extLst>
        </cdr:cNvPr>
        <cdr:cNvSpPr/>
      </cdr:nvSpPr>
      <cdr:spPr>
        <a:xfrm xmlns:a="http://schemas.openxmlformats.org/drawingml/2006/main">
          <a:off x="238021" y="2320240"/>
          <a:ext cx="3796942" cy="483122"/>
        </a:xfrm>
        <a:prstGeom xmlns:a="http://schemas.openxmlformats.org/drawingml/2006/main" prst="roundRect">
          <a:avLst/>
        </a:prstGeom>
        <a:noFill xmlns:a="http://schemas.openxmlformats.org/drawingml/2006/main"/>
        <a:ln xmlns:a="http://schemas.openxmlformats.org/drawingml/2006/main" w="25400">
          <a:solidFill>
            <a:srgbClr val="FF0000"/>
          </a:solidFill>
          <a:prstDash val="sys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anchor="ctr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marL="0" indent="0" algn="ctr" defTabSz="457200" rtl="0" eaLnBrk="1" latinLnBrk="0" hangingPunct="1">
            <a:defRPr/>
          </a:pPr>
          <a:endParaRPr lang="en-US" sz="1800" kern="1200">
            <a:solidFill>
              <a:schemeClr val="lt1"/>
            </a:solidFill>
            <a:latin typeface="+mn-lt"/>
            <a:ea typeface="+mn-ea"/>
            <a:cs typeface="+mn-cs"/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A16574-ABDC-884B-A777-9CF4B29F6F62}" type="datetimeFigureOut">
              <a:rPr lang="en-US" smtClean="0"/>
              <a:pPr/>
              <a:t>9/7/2024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8F8BD-CD07-3748-8D3F-BF4CE68B74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2890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47.png>
</file>

<file path=ppt/media/image48.svg>
</file>

<file path=ppt/media/image66.jpeg>
</file>

<file path=ppt/media/image6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9AB40D-3B6C-433F-9E5C-92F873D31FA1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1" y="4415790"/>
            <a:ext cx="5608320" cy="418338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BBB374-F80B-4B77-AB64-1FD218C986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69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0146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521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solidFill>
                <a:schemeClr val="accent1"/>
              </a:solidFill>
              <a:highlight>
                <a:srgbClr val="000080"/>
              </a:highligh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576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solidFill>
                <a:schemeClr val="accent1"/>
              </a:solidFill>
              <a:highlight>
                <a:srgbClr val="000080"/>
              </a:highligh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3795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solidFill>
                <a:schemeClr val="accent1"/>
              </a:solidFill>
              <a:highlight>
                <a:srgbClr val="000080"/>
              </a:highligh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2336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solidFill>
                <a:schemeClr val="accent1"/>
              </a:solidFill>
              <a:highlight>
                <a:srgbClr val="000080"/>
              </a:highligh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216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solidFill>
                <a:schemeClr val="accent1"/>
              </a:solidFill>
              <a:highlight>
                <a:srgbClr val="000080"/>
              </a:highligh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672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>
              <a:solidFill>
                <a:schemeClr val="accent1"/>
              </a:solidFill>
              <a:highlight>
                <a:srgbClr val="000080"/>
              </a:highligh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8714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968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867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11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40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09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133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674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119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BBB374-F80B-4B77-AB64-1FD218C986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627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109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3570-44CA-49BE-9709-341C39786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9FDD79-E7AA-4AB9-AE24-794F47A78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30A8A2-8E00-4AC0-974A-1A9C025517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AB52D-EBAA-4FD2-A0A8-78036C1D8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72477-C3C9-4011-8646-E49604475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AFD5C-9E4B-43E9-BEEF-0035C9881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982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AAB6F-C65B-49C7-9059-5F22511A5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7E117D-71A5-4FA2-93FB-3AA01F08DF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8B1CFD-F122-4C45-BD39-642DA896F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9D09C5-DE41-404E-A8F9-0DE631BAB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62E615-09F5-421F-A18D-96BE64641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15F71-4C39-4362-8EE0-AE2AD9214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575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D8C45-B228-4F10-8065-9C28C0A76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6CE691-2F62-4B16-8A2A-21BE2899F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05456-44A2-4D9F-90D2-E49010208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FA88C-9EBF-4AC3-833A-025CA174A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E9A28-55E0-400F-8C26-CDB92CC0F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3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96007C-AD98-4FD4-B32C-B366742FD2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338446-E50F-4F9E-B5F6-3F096A028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FA02C-14CF-41B4-B1CE-810769E8B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A849C-FBED-43CD-99FE-E4A9EE518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54E7F-6A81-4A55-8498-3B7611589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19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4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1496EFA3-546F-BA4A-8653-772D63D1D319}" type="datetimeFigureOut">
              <a:rPr lang="en-US" smtClean="0">
                <a:solidFill>
                  <a:prstClr val="black"/>
                </a:solidFill>
              </a:rPr>
              <a:pPr/>
              <a:t>9/7/2024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397F6D14-56B9-A941-B686-D33F4A8F6D9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07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1496EFA3-546F-BA4A-8653-772D63D1D319}" type="datetimeFigureOut">
              <a:rPr lang="en-US" smtClean="0">
                <a:solidFill>
                  <a:prstClr val="black"/>
                </a:solidFill>
              </a:rPr>
              <a:pPr/>
              <a:t>9/7/2024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397F6D14-56B9-A941-B686-D33F4A8F6D9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14619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1496EFA3-546F-BA4A-8653-772D63D1D319}" type="datetimeFigureOut">
              <a:rPr lang="en-US" smtClean="0">
                <a:solidFill>
                  <a:prstClr val="black"/>
                </a:solidFill>
              </a:rPr>
              <a:pPr/>
              <a:t>9/7/2024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397F6D14-56B9-A941-B686-D33F4A8F6D9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4940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8" y="1535114"/>
            <a:ext cx="5389033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1496EFA3-546F-BA4A-8653-772D63D1D319}" type="datetimeFigureOut">
              <a:rPr lang="en-US" smtClean="0">
                <a:solidFill>
                  <a:prstClr val="black"/>
                </a:solidFill>
              </a:rPr>
              <a:pPr/>
              <a:t>9/7/2024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397F6D14-56B9-A941-B686-D33F4A8F6D9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15072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1496EFA3-546F-BA4A-8653-772D63D1D319}" type="datetimeFigureOut">
              <a:rPr lang="en-US" smtClean="0">
                <a:solidFill>
                  <a:prstClr val="black"/>
                </a:solidFill>
              </a:rPr>
              <a:pPr/>
              <a:t>9/7/2024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397F6D14-56B9-A941-B686-D33F4A8F6D9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760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1496EFA3-546F-BA4A-8653-772D63D1D319}" type="datetimeFigureOut">
              <a:rPr lang="en-US" smtClean="0">
                <a:solidFill>
                  <a:prstClr val="black"/>
                </a:solidFill>
              </a:rPr>
              <a:pPr/>
              <a:t>9/7/2024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397F6D14-56B9-A941-B686-D33F4A8F6D9C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480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F45956-8BD3-495D-AC09-1A1CD5476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798940-5D25-48E3-B730-D6D1020D7D96}" type="datetimeFigureOut">
              <a:rPr lang="en-US" smtClean="0"/>
              <a:t>9/7/2024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20F904-4919-4348-8386-7163DFF37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4D83EB-9D00-4CB5-9208-97B23C16F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5AC42-FF5B-46B4-A651-03347A6D9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5577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111" y="1264359"/>
            <a:ext cx="11462456" cy="494662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69875" indent="-269875">
              <a:spcBef>
                <a:spcPts val="0"/>
              </a:spcBef>
              <a:buClr>
                <a:srgbClr val="B09455"/>
              </a:buClr>
              <a:defRPr lang="en-US" dirty="0" smtClean="0"/>
            </a:lvl1pPr>
            <a:lvl2pPr>
              <a:spcBef>
                <a:spcPts val="0"/>
              </a:spcBef>
              <a:buClr>
                <a:srgbClr val="B09455"/>
              </a:buClr>
              <a:defRPr lang="en-US" dirty="0" smtClean="0"/>
            </a:lvl2pPr>
            <a:lvl3pPr>
              <a:spcBef>
                <a:spcPts val="0"/>
              </a:spcBef>
              <a:buClr>
                <a:srgbClr val="B09455"/>
              </a:buClr>
              <a:defRPr lang="en-US" dirty="0" smtClean="0"/>
            </a:lvl3pPr>
          </a:lstStyle>
          <a:p>
            <a:pPr lvl="0">
              <a:buClr>
                <a:schemeClr val="tx2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2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2"/>
              </a:buClr>
            </a:pPr>
            <a:r>
              <a:rPr lang="en-US" dirty="0"/>
              <a:t>Third level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95111" y="-2"/>
            <a:ext cx="10324349" cy="1038579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>
              <a:defRPr lang="en-ZA" sz="1800" b="1">
                <a:solidFill>
                  <a:srgbClr val="002060"/>
                </a:solidFill>
              </a:defRPr>
            </a:lvl1pPr>
          </a:lstStyle>
          <a:p>
            <a:pPr lvl="0" algn="l"/>
            <a:r>
              <a:rPr lang="en-US" dirty="0"/>
              <a:t>Click to edit Master 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8296041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111" y="1264359"/>
            <a:ext cx="11462456" cy="494662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69875" indent="-269875">
              <a:spcBef>
                <a:spcPts val="0"/>
              </a:spcBef>
              <a:buClr>
                <a:srgbClr val="B09455"/>
              </a:buClr>
              <a:defRPr lang="en-US" dirty="0" smtClean="0"/>
            </a:lvl1pPr>
            <a:lvl2pPr>
              <a:spcBef>
                <a:spcPts val="0"/>
              </a:spcBef>
              <a:buClr>
                <a:srgbClr val="B09455"/>
              </a:buClr>
              <a:defRPr lang="en-US" dirty="0" smtClean="0"/>
            </a:lvl2pPr>
            <a:lvl3pPr>
              <a:spcBef>
                <a:spcPts val="0"/>
              </a:spcBef>
              <a:buClr>
                <a:srgbClr val="B09455"/>
              </a:buClr>
              <a:defRPr lang="en-US" dirty="0" smtClean="0"/>
            </a:lvl3pPr>
          </a:lstStyle>
          <a:p>
            <a:pPr lvl="0">
              <a:buClr>
                <a:schemeClr val="tx2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2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2"/>
              </a:buClr>
            </a:pPr>
            <a:r>
              <a:rPr lang="en-US" dirty="0"/>
              <a:t>Third level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95111" y="-2"/>
            <a:ext cx="10324349" cy="1038579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>
              <a:defRPr lang="en-ZA" sz="1800" b="1">
                <a:solidFill>
                  <a:srgbClr val="002060"/>
                </a:solidFill>
              </a:defRPr>
            </a:lvl1pPr>
          </a:lstStyle>
          <a:p>
            <a:pPr lvl="0" algn="l"/>
            <a:r>
              <a:rPr lang="en-US" dirty="0"/>
              <a:t>Click to edit Master 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454533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111" y="1264359"/>
            <a:ext cx="11462456" cy="494662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69875" indent="-269875">
              <a:spcBef>
                <a:spcPts val="0"/>
              </a:spcBef>
              <a:buClr>
                <a:srgbClr val="B09455"/>
              </a:buClr>
              <a:defRPr lang="en-US" dirty="0" smtClean="0"/>
            </a:lvl1pPr>
            <a:lvl2pPr>
              <a:spcBef>
                <a:spcPts val="0"/>
              </a:spcBef>
              <a:buClr>
                <a:srgbClr val="B09455"/>
              </a:buClr>
              <a:defRPr lang="en-US" dirty="0" smtClean="0"/>
            </a:lvl2pPr>
            <a:lvl3pPr>
              <a:spcBef>
                <a:spcPts val="0"/>
              </a:spcBef>
              <a:buClr>
                <a:srgbClr val="B09455"/>
              </a:buClr>
              <a:defRPr lang="en-US" dirty="0" smtClean="0"/>
            </a:lvl3pPr>
          </a:lstStyle>
          <a:p>
            <a:pPr lvl="0">
              <a:buClr>
                <a:schemeClr val="tx2"/>
              </a:buClr>
            </a:pPr>
            <a:r>
              <a:rPr lang="en-US" dirty="0"/>
              <a:t>Click to edit Master text styles</a:t>
            </a:r>
          </a:p>
          <a:p>
            <a:pPr lvl="1">
              <a:buClr>
                <a:schemeClr val="tx2"/>
              </a:buClr>
            </a:pPr>
            <a:r>
              <a:rPr lang="en-US" dirty="0"/>
              <a:t>Second level</a:t>
            </a:r>
          </a:p>
          <a:p>
            <a:pPr lvl="2">
              <a:buClr>
                <a:schemeClr val="tx2"/>
              </a:buClr>
            </a:pPr>
            <a:r>
              <a:rPr lang="en-US" dirty="0"/>
              <a:t>Third level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95111" y="-2"/>
            <a:ext cx="10324349" cy="1038579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>
              <a:defRPr lang="en-ZA" sz="1800" b="1">
                <a:solidFill>
                  <a:srgbClr val="002060"/>
                </a:solidFill>
              </a:defRPr>
            </a:lvl1pPr>
          </a:lstStyle>
          <a:p>
            <a:pPr lvl="0" algn="l"/>
            <a:r>
              <a:rPr lang="en-US" dirty="0"/>
              <a:t>Click to edit Master 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160119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9448A-6F8C-40F7-8067-14A22AC15B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5411DC-CD35-469F-A4AB-0821A2ECE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D0878-AEEC-4527-8794-C4E3DAD70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E05B45-C942-4650-BEFC-476FF8EC8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2A37D-F51E-47E4-86E1-3F1E809EB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607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C462F-4EFB-4F8A-A4F1-F2E58AE1B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32136-8405-4C48-8929-83E23608A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46D586-E8D4-4ED1-B599-96BC4BF6C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F233D-030E-4605-B682-0EF258C37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52CCB-C3A4-48FC-B93B-D966848CB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30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6FF1D-55F6-46A3-B086-82C591BD8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37ADC9-DEF3-4E21-9FA6-ACA93EAE48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8F6F6-699D-46BB-BEBF-64B34A8F8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D8821-93E0-47D8-BF54-D98563232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B8B61-D3C2-4CB9-B635-9BF7ED4E5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30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399EE-BA7A-4615-81F9-4D340C943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2AA54-E62B-4F71-A520-B308644D38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AFF9D5-2CDF-490A-BBC1-3EE93EDD0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7E20E-B79D-4385-BD0F-2D88CA399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73DF2F-B885-4FAD-BD0A-772441CC4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310F4-80F8-4043-8FF8-AE311B537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97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2FF4A-6777-4584-AB45-A09DBDA7D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009A5-3BB5-4E71-BED0-C44964EEB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3A3D8-014D-4F07-810D-F3DCF1188F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049C5-2FAD-4917-BE5D-CB6070C0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D99922-8133-4B54-B4E9-7103015392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FA18EE-46C6-4AF0-AA0C-5247A6EA9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ECD5CA-F1F6-4C04-9BD5-D04BC1C7F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BE2DA-64F5-4990-91F7-36CC281E8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266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EBD84-C7FC-4E07-9030-DF2A51C1E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5E13F5-F173-44C8-89FE-A437CBEBC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CBFA0E-5C19-4665-90D9-1E204CD96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60C34D-9613-46D5-B2D2-F3D697D95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229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06A9A3-EE06-4663-9308-574CD01D5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D9F9D-3BFC-4B60-B119-8B8BE1FB2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4E7A73-4D2D-4FB4-98FF-9E938D5A0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75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image" Target="../media/image2.jpeg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054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5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B10A0C-B9A7-495A-9F2D-593BA0FFD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2E320-B821-4CEE-81D2-422273278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0996B-4B18-4E95-A134-B04F527436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2892B-4136-4AAB-B469-B55E1D41422F}" type="datetimeFigureOut">
              <a:rPr lang="en-US" smtClean="0"/>
              <a:t>9/7/2024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1CA03-1F72-4315-87D4-B1C2F76D4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F28D9-78B9-4639-9EF1-1F33C923DD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E13E9C-57D8-49E1-BC17-B619D6178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45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5143603" y="5510493"/>
            <a:ext cx="14670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spc="300" dirty="0">
                <a:solidFill>
                  <a:prstClr val="white"/>
                </a:solidFill>
              </a:rPr>
              <a:t>14|03|2018</a:t>
            </a:r>
          </a:p>
        </p:txBody>
      </p:sp>
      <p:sp>
        <p:nvSpPr>
          <p:cNvPr id="13" name="Rectangle 12"/>
          <p:cNvSpPr/>
          <p:nvPr/>
        </p:nvSpPr>
        <p:spPr>
          <a:xfrm>
            <a:off x="-3" y="300567"/>
            <a:ext cx="10126136" cy="4826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prstClr val="white"/>
                </a:solidFill>
              </a:rPr>
              <a:t> </a:t>
            </a:r>
          </a:p>
        </p:txBody>
      </p:sp>
      <p:pic>
        <p:nvPicPr>
          <p:cNvPr id="15" name="Picture 14" descr="Logo.png"/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03950" y="359867"/>
            <a:ext cx="1741079" cy="358544"/>
          </a:xfrm>
          <a:prstGeom prst="rect">
            <a:avLst/>
          </a:prstGeom>
        </p:spPr>
      </p:pic>
      <p:pic>
        <p:nvPicPr>
          <p:cNvPr id="16" name="Picture 15" descr="strip-new-2.jpg"/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13" y="287867"/>
            <a:ext cx="10126123" cy="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45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6" Type="http://schemas.openxmlformats.org/officeDocument/2006/relationships/chart" Target="../charts/chart12.xml"/><Relationship Id="rId5" Type="http://schemas.openxmlformats.org/officeDocument/2006/relationships/hyperlink" Target="https://1drv.ms/x/s!AoW25YLlehZohUFphklAsix154QU?e=fx8WW2" TargetMode="External"/><Relationship Id="rId4" Type="http://schemas.openxmlformats.org/officeDocument/2006/relationships/image" Target="../media/image4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49.emf"/><Relationship Id="rId4" Type="http://schemas.openxmlformats.org/officeDocument/2006/relationships/oleObject" Target="file:///C:\Users\Aderoju\Desktop\Distel\Report\Primary%20Sales%20Report.xlsb!Team%20Performance%20-%20QTD!R3C1:R29C15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50.emf"/><Relationship Id="rId4" Type="http://schemas.openxmlformats.org/officeDocument/2006/relationships/oleObject" Target="file:///C:\Users\Aderoju\Desktop\Distel\Report\Primary%20Sales%20Report.xlsb!Team%20Performance%20-%20QTD!R33C1:R59C15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51.emf"/><Relationship Id="rId4" Type="http://schemas.openxmlformats.org/officeDocument/2006/relationships/oleObject" Target="file:///C:\Users\Aderoju\Desktop\Distel\Report\Primary%20Sales%20Report.xlsb!Team%20Performance%20-%20QTD!R66C1:R84C15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53.emf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0.vml"/><Relationship Id="rId6" Type="http://schemas.openxmlformats.org/officeDocument/2006/relationships/oleObject" Target="file:///C:\Users\Aderoju\Desktop\Distel\Report\Primary%20Sales%20Report.xlsb!Team%20Performance%20-%20Q1!R33C1:R58C7" TargetMode="External"/><Relationship Id="rId5" Type="http://schemas.openxmlformats.org/officeDocument/2006/relationships/image" Target="../media/image52.emf"/><Relationship Id="rId4" Type="http://schemas.openxmlformats.org/officeDocument/2006/relationships/oleObject" Target="file:///C:\Users\Aderoju\Desktop\Distel\Report\Primary%20Sales%20Report.xlsb!Team%20Performance%20-%20Q1!R4C1:R29C7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55.emf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1.vml"/><Relationship Id="rId6" Type="http://schemas.openxmlformats.org/officeDocument/2006/relationships/oleObject" Target="file:///C:\Users\Aderoju\Desktop\Distel\Report\Primary%20Sales%20Report.xlsb!Team%20Performance%20-%20Q2!R33C1:R58C7" TargetMode="External"/><Relationship Id="rId5" Type="http://schemas.openxmlformats.org/officeDocument/2006/relationships/image" Target="../media/image54.emf"/><Relationship Id="rId4" Type="http://schemas.openxmlformats.org/officeDocument/2006/relationships/oleObject" Target="file:///C:\Users\Aderoju\Desktop\Distel\Report\Primary%20Sales%20Report.xlsb!Team%20Performance%20-%20Q2!R4C1:R29C7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57.emf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2.vml"/><Relationship Id="rId6" Type="http://schemas.openxmlformats.org/officeDocument/2006/relationships/oleObject" Target="file:///C:\Users\Aderoju\Desktop\Distel\Report\Primary%20Sales%20Report.xlsb!Team%20Performance%20-%20H1!R33C1:R58C13" TargetMode="External"/><Relationship Id="rId5" Type="http://schemas.openxmlformats.org/officeDocument/2006/relationships/image" Target="../media/image56.emf"/><Relationship Id="rId4" Type="http://schemas.openxmlformats.org/officeDocument/2006/relationships/oleObject" Target="file:///C:\Users\Aderoju\Desktop\Distel\Report\Primary%20Sales%20Report.xlsb!Team%20Performance%20-%20H1!R4C1:R29C13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59.emf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3.vml"/><Relationship Id="rId6" Type="http://schemas.openxmlformats.org/officeDocument/2006/relationships/oleObject" Target="file:///C:\Users\Aderoju\Desktop\Distel\Report\Primary%20Sales%20Report.xlsb!Team%20Performance%20-%20Q3!R33C1:R58C7" TargetMode="External"/><Relationship Id="rId5" Type="http://schemas.openxmlformats.org/officeDocument/2006/relationships/image" Target="../media/image58.emf"/><Relationship Id="rId4" Type="http://schemas.openxmlformats.org/officeDocument/2006/relationships/oleObject" Target="file:///C:\Users\Aderoju\Desktop\Distel\Report\Primary%20Sales%20Report.xlsb!Team%20Performance%20-%20Q3!R4C1:R29C7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61.emf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4.vml"/><Relationship Id="rId6" Type="http://schemas.openxmlformats.org/officeDocument/2006/relationships/oleObject" Target="file:///C:\Users\Aderoju\Desktop\Distel\Report\Primary%20Sales%20Report.xlsb!Team%20Performance%20-%20Q4!R33C1:R58C7" TargetMode="External"/><Relationship Id="rId5" Type="http://schemas.openxmlformats.org/officeDocument/2006/relationships/image" Target="../media/image60.emf"/><Relationship Id="rId4" Type="http://schemas.openxmlformats.org/officeDocument/2006/relationships/oleObject" Target="file:///C:\Users\Aderoju\Desktop\Distel\Report\Primary%20Sales%20Report.xlsb!Team%20Performance%20-%20Q4!R4C1:R29C7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63.emf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5.vml"/><Relationship Id="rId6" Type="http://schemas.openxmlformats.org/officeDocument/2006/relationships/oleObject" Target="file:///C:\Users\Aderoju\Desktop\Distel\Report\Primary%20Sales%20Report.xlsb!Team%20Performance%20-%20H2!R34C1:R59C13" TargetMode="External"/><Relationship Id="rId5" Type="http://schemas.openxmlformats.org/officeDocument/2006/relationships/image" Target="../media/image62.emf"/><Relationship Id="rId4" Type="http://schemas.openxmlformats.org/officeDocument/2006/relationships/oleObject" Target="file:///C:\Users\Aderoju\Desktop\Distel\Report\Primary%20Sales%20Report.xlsb!Team%20Performance%20-%20H2!R4C1:R29C13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.xml"/><Relationship Id="rId13" Type="http://schemas.openxmlformats.org/officeDocument/2006/relationships/image" Target="../media/image7.emf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5.emf"/><Relationship Id="rId12" Type="http://schemas.openxmlformats.org/officeDocument/2006/relationships/oleObject" Target="file:///C:\Users\Aderoju\Desktop\Distel\Report\Primary%20Sales%20Report.xlsb!Charts!%5bPrimary%20Sales%20Report.xlsb%5dCharts%20Chart%201" TargetMode="External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.vml"/><Relationship Id="rId6" Type="http://schemas.openxmlformats.org/officeDocument/2006/relationships/oleObject" Target="file:///C:\Users\Aderoju\Desktop\Distel\Report\Primary%20Sales%20Report.xlsb!Charts!R2C39" TargetMode="External"/><Relationship Id="rId11" Type="http://schemas.openxmlformats.org/officeDocument/2006/relationships/chart" Target="../charts/chart4.xml"/><Relationship Id="rId5" Type="http://schemas.openxmlformats.org/officeDocument/2006/relationships/chart" Target="../charts/chart2.xml"/><Relationship Id="rId10" Type="http://schemas.openxmlformats.org/officeDocument/2006/relationships/image" Target="../media/image6.emf"/><Relationship Id="rId4" Type="http://schemas.openxmlformats.org/officeDocument/2006/relationships/chart" Target="../charts/chart1.xml"/><Relationship Id="rId9" Type="http://schemas.openxmlformats.org/officeDocument/2006/relationships/oleObject" Target="file:///C:\Users\Aderoju\Desktop\Distel\Report\Primary%20Sales%20Report.xlsb!Charts!R3C36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65.emf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6.vml"/><Relationship Id="rId6" Type="http://schemas.openxmlformats.org/officeDocument/2006/relationships/oleObject" Target="file:///C:\Users\Aderoju\Desktop\Distel\Report\Primary%20Sales%20Report.xlsb!Team%20Performance%20-%20YTD!R33C1:R58C19" TargetMode="External"/><Relationship Id="rId5" Type="http://schemas.openxmlformats.org/officeDocument/2006/relationships/image" Target="../media/image64.emf"/><Relationship Id="rId4" Type="http://schemas.openxmlformats.org/officeDocument/2006/relationships/oleObject" Target="file:///C:\Users\Aderoju\Desktop\Distel\Report\Primary%20Sales%20Report.xlsb!Team%20Performance%20-%20YTD!R4C1:R29C19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emf"/><Relationship Id="rId4" Type="http://schemas.openxmlformats.org/officeDocument/2006/relationships/oleObject" Target="file:///C:\Users\Aderoju\Desktop\Distel\Report\Primary%20Sales%20Report.xlsb!Brand%20Sales!R1C1:R22C7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chart" Target="../charts/chart11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file:///C:\Users\Aderoju\Desktop\Distel\Report\Primary%20Sales%20Report.xlsb!Team%20Performance%20-%20MTD!R7C8:R32C13" TargetMode="External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3.vml"/><Relationship Id="rId6" Type="http://schemas.openxmlformats.org/officeDocument/2006/relationships/oleObject" Target="file:///C:\Users\Aderoju\Desktop\Distel\Report\Primary%20Sales%20Report.xlsb!Team%20Performance%20-%20MTD!R1C1:R6C6" TargetMode="External"/><Relationship Id="rId11" Type="http://schemas.openxmlformats.org/officeDocument/2006/relationships/image" Target="../media/image12.emf"/><Relationship Id="rId5" Type="http://schemas.openxmlformats.org/officeDocument/2006/relationships/image" Target="../media/image9.emf"/><Relationship Id="rId10" Type="http://schemas.openxmlformats.org/officeDocument/2006/relationships/oleObject" Target="file:///C:\Users\Aderoju\Desktop\Distel\Report\Primary%20Sales%20Report.xlsb!Team%20Performance%20-%20MTD!R7C1:R32C6" TargetMode="External"/><Relationship Id="rId4" Type="http://schemas.openxmlformats.org/officeDocument/2006/relationships/oleObject" Target="file:///C:\Users\Aderoju\Desktop\Distel\Report\Primary%20Sales%20Report.xlsb!Team%20Performance%20-%20MTD!R1C8:R6C13" TargetMode="External"/><Relationship Id="rId9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eroju\Desktop\Distel\Report\Primary%20Sales%20Report.xlsb!Trend%20Analysis!R1C9:R31C15" TargetMode="External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4.emf"/><Relationship Id="rId5" Type="http://schemas.openxmlformats.org/officeDocument/2006/relationships/oleObject" Target="file:///C:\Users\Aderoju\Desktop\Distel\Report\Primary%20Sales%20Report.xlsb!Trend%20Analysis!R1C1:R31C7" TargetMode="External"/><Relationship Id="rId4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eroju\Desktop\Distel\Report\Primary%20Sales%20Report.xlsb!Trend%20Analysis!R37C9:R57C15" TargetMode="External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6.emf"/><Relationship Id="rId5" Type="http://schemas.openxmlformats.org/officeDocument/2006/relationships/oleObject" Target="file:///C:\Users\Aderoju\Desktop\Distel\Report\Primary%20Sales%20Report.xlsb!Trend%20Analysis!R37C1:R57C7" TargetMode="External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oleObject" Target="file:///C:\Users\Aderoju\Desktop\Distel\Report\Primary%20Sales%20Report.xlsb!Charts!R45C26" TargetMode="External"/><Relationship Id="rId21" Type="http://schemas.openxmlformats.org/officeDocument/2006/relationships/image" Target="../media/image25.emf"/><Relationship Id="rId34" Type="http://schemas.openxmlformats.org/officeDocument/2006/relationships/oleObject" Target="file:///C:\Users\Aderoju\Desktop\Distel\Report\Primary%20Sales%20Report.xlsb!Charts!R45C23" TargetMode="External"/><Relationship Id="rId42" Type="http://schemas.openxmlformats.org/officeDocument/2006/relationships/oleObject" Target="file:///C:\Users\Aderoju\Desktop\Distel\Report\Primary%20Sales%20Report.xlsb!Charts!R45C27" TargetMode="External"/><Relationship Id="rId47" Type="http://schemas.openxmlformats.org/officeDocument/2006/relationships/image" Target="../media/image38.emf"/><Relationship Id="rId50" Type="http://schemas.openxmlformats.org/officeDocument/2006/relationships/oleObject" Target="file:///C:\Users\Aderoju\Desktop\Distel\Report\Primary%20Sales%20Report.xlsb!Charts!R61C33" TargetMode="External"/><Relationship Id="rId55" Type="http://schemas.openxmlformats.org/officeDocument/2006/relationships/image" Target="../media/image41.emf"/><Relationship Id="rId63" Type="http://schemas.openxmlformats.org/officeDocument/2006/relationships/image" Target="../media/image45.emf"/><Relationship Id="rId7" Type="http://schemas.openxmlformats.org/officeDocument/2006/relationships/image" Target="../media/image18.emf"/><Relationship Id="rId2" Type="http://schemas.openxmlformats.org/officeDocument/2006/relationships/slideLayout" Target="../slideLayouts/slideLayout15.xml"/><Relationship Id="rId16" Type="http://schemas.openxmlformats.org/officeDocument/2006/relationships/oleObject" Target="file:///C:\Users\Aderoju\Desktop\Distel\Report\Primary%20Sales%20Report.xlsb!Charts!R45C24" TargetMode="External"/><Relationship Id="rId29" Type="http://schemas.openxmlformats.org/officeDocument/2006/relationships/image" Target="../media/image29.emf"/><Relationship Id="rId11" Type="http://schemas.openxmlformats.org/officeDocument/2006/relationships/image" Target="../media/image20.emf"/><Relationship Id="rId24" Type="http://schemas.openxmlformats.org/officeDocument/2006/relationships/oleObject" Target="file:///C:\Users\Aderoju\Desktop\Distel\Report\Primary%20Sales%20Report.xlsb!Charts!R44C26" TargetMode="External"/><Relationship Id="rId32" Type="http://schemas.openxmlformats.org/officeDocument/2006/relationships/oleObject" Target="file:///C:\Users\Aderoju\Desktop\Distel\Report\Primary%20Sales%20Report.xlsb!Charts!R44C23" TargetMode="External"/><Relationship Id="rId37" Type="http://schemas.openxmlformats.org/officeDocument/2006/relationships/image" Target="../media/image33.emf"/><Relationship Id="rId40" Type="http://schemas.openxmlformats.org/officeDocument/2006/relationships/oleObject" Target="file:///C:\Users\Aderoju\Desktop\Distel\Report\Primary%20Sales%20Report.xlsb!Charts!R44C27" TargetMode="External"/><Relationship Id="rId45" Type="http://schemas.openxmlformats.org/officeDocument/2006/relationships/image" Target="../media/image37.emf"/><Relationship Id="rId53" Type="http://schemas.openxmlformats.org/officeDocument/2006/relationships/oleObject" Target="file:///C:\Users\Aderoju\Desktop\Distel\Report\Primary%20Sales%20Report.xlsb!Charts!R60C33" TargetMode="External"/><Relationship Id="rId58" Type="http://schemas.openxmlformats.org/officeDocument/2006/relationships/oleObject" Target="file:///C:\Users\Aderoju\Desktop\Distel\Report\Primary%20Sales%20Report.xlsb!Charts!%5bPrimary%20Sales%20Report.xlsb%5dCharts%20Chart%207" TargetMode="External"/><Relationship Id="rId5" Type="http://schemas.openxmlformats.org/officeDocument/2006/relationships/image" Target="../media/image17.emf"/><Relationship Id="rId61" Type="http://schemas.openxmlformats.org/officeDocument/2006/relationships/image" Target="../media/image44.emf"/><Relationship Id="rId19" Type="http://schemas.openxmlformats.org/officeDocument/2006/relationships/image" Target="../media/image24.emf"/><Relationship Id="rId14" Type="http://schemas.openxmlformats.org/officeDocument/2006/relationships/oleObject" Target="file:///C:\Users\Aderoju\Desktop\Distel\Report\Primary%20Sales%20Report.xlsb!Charts!R44C25" TargetMode="External"/><Relationship Id="rId22" Type="http://schemas.openxmlformats.org/officeDocument/2006/relationships/oleObject" Target="file:///C:\Users\Aderoju\Desktop\Distel\Report\Primary%20Sales%20Report.xlsb!Charts!R43C26" TargetMode="External"/><Relationship Id="rId27" Type="http://schemas.openxmlformats.org/officeDocument/2006/relationships/image" Target="../media/image28.emf"/><Relationship Id="rId30" Type="http://schemas.openxmlformats.org/officeDocument/2006/relationships/oleObject" Target="file:///C:\Users\Aderoju\Desktop\Distel\Report\Primary%20Sales%20Report.xlsb!Charts!R43C23" TargetMode="External"/><Relationship Id="rId35" Type="http://schemas.openxmlformats.org/officeDocument/2006/relationships/image" Target="../media/image32.emf"/><Relationship Id="rId43" Type="http://schemas.openxmlformats.org/officeDocument/2006/relationships/image" Target="../media/image36.emf"/><Relationship Id="rId48" Type="http://schemas.openxmlformats.org/officeDocument/2006/relationships/oleObject" Target="file:///C:\Users\Aderoju\Desktop\Distel\Report\Primary%20Sales%20Report.xlsb!Charts!R45C28" TargetMode="External"/><Relationship Id="rId56" Type="http://schemas.openxmlformats.org/officeDocument/2006/relationships/oleObject" Target="file:///C:\Users\Aderoju\Desktop\Distel\Report\Primary%20Sales%20Report.xlsb!Charts!R43C28" TargetMode="External"/><Relationship Id="rId64" Type="http://schemas.openxmlformats.org/officeDocument/2006/relationships/oleObject" Target="file:///C:\Users\Aderoju\Desktop\Distel\Report\Primary%20Sales%20Report.xlsb!Charts!%5bPrimary%20Sales%20Report.xlsb%5dCharts%20Chart%2019" TargetMode="External"/><Relationship Id="rId8" Type="http://schemas.openxmlformats.org/officeDocument/2006/relationships/oleObject" Target="file:///C:\Users\Aderoju\Desktop\Distel\Report\Primary%20Sales%20Report.xlsb!Charts!R43C24" TargetMode="External"/><Relationship Id="rId51" Type="http://schemas.openxmlformats.org/officeDocument/2006/relationships/oleObject" Target="file:///C:\Users\Aderoju\Desktop\Distel\Report\Primary%20Sales%20Report.xlsb!Charts!R44C28" TargetMode="External"/><Relationship Id="rId3" Type="http://schemas.openxmlformats.org/officeDocument/2006/relationships/notesSlide" Target="../notesSlides/notesSlide6.xml"/><Relationship Id="rId12" Type="http://schemas.openxmlformats.org/officeDocument/2006/relationships/oleObject" Target="file:///C:\Users\Aderoju\Desktop\Distel\Report\Primary%20Sales%20Report.xlsb!Charts!R44C24" TargetMode="External"/><Relationship Id="rId17" Type="http://schemas.openxmlformats.org/officeDocument/2006/relationships/image" Target="../media/image23.emf"/><Relationship Id="rId25" Type="http://schemas.openxmlformats.org/officeDocument/2006/relationships/image" Target="../media/image27.emf"/><Relationship Id="rId33" Type="http://schemas.openxmlformats.org/officeDocument/2006/relationships/image" Target="../media/image31.emf"/><Relationship Id="rId38" Type="http://schemas.openxmlformats.org/officeDocument/2006/relationships/oleObject" Target="file:///C:\Users\Aderoju\Desktop\Distel\Report\Primary%20Sales%20Report.xlsb!Charts!R43C27" TargetMode="External"/><Relationship Id="rId46" Type="http://schemas.openxmlformats.org/officeDocument/2006/relationships/oleObject" Target="file:///C:\Users\Aderoju\Desktop\Distel\Report\Primary%20Sales%20Report.xlsb!Charts!R42C28" TargetMode="External"/><Relationship Id="rId59" Type="http://schemas.openxmlformats.org/officeDocument/2006/relationships/image" Target="../media/image43.emf"/><Relationship Id="rId20" Type="http://schemas.openxmlformats.org/officeDocument/2006/relationships/oleObject" Target="file:///C:\Users\Aderoju\Desktop\Distel\Report\Primary%20Sales%20Report.xlsb!Charts!R42C26" TargetMode="External"/><Relationship Id="rId41" Type="http://schemas.openxmlformats.org/officeDocument/2006/relationships/image" Target="../media/image35.emf"/><Relationship Id="rId54" Type="http://schemas.openxmlformats.org/officeDocument/2006/relationships/oleObject" Target="file:///C:\Users\Aderoju\Desktop\Distel\Report\Primary%20Sales%20Report.xlsb!Charts!R59C33" TargetMode="External"/><Relationship Id="rId62" Type="http://schemas.openxmlformats.org/officeDocument/2006/relationships/oleObject" Target="file:///C:\Users\Aderoju\Desktop\Distel\Report\Primary%20Sales%20Report.xlsb!Charts!%5bPrimary%20Sales%20Report.xlsb%5dCharts%20Chart%2020" TargetMode="External"/><Relationship Id="rId1" Type="http://schemas.openxmlformats.org/officeDocument/2006/relationships/vmlDrawing" Target="../drawings/vmlDrawing6.vml"/><Relationship Id="rId6" Type="http://schemas.openxmlformats.org/officeDocument/2006/relationships/oleObject" Target="file:///C:\Users\Aderoju\Desktop\Distel\Report\Primary%20Sales%20Report.xlsb!Charts!R42C25" TargetMode="External"/><Relationship Id="rId15" Type="http://schemas.openxmlformats.org/officeDocument/2006/relationships/image" Target="../media/image22.emf"/><Relationship Id="rId23" Type="http://schemas.openxmlformats.org/officeDocument/2006/relationships/image" Target="../media/image26.emf"/><Relationship Id="rId28" Type="http://schemas.openxmlformats.org/officeDocument/2006/relationships/package" Target="../embeddings/Microsoft_Excel_Binary_Worksheet.xlsb"/><Relationship Id="rId36" Type="http://schemas.openxmlformats.org/officeDocument/2006/relationships/oleObject" Target="file:///C:\Users\Aderoju\Desktop\Distel\Report\Primary%20Sales%20Report.xlsb!Charts!R42C27" TargetMode="External"/><Relationship Id="rId49" Type="http://schemas.openxmlformats.org/officeDocument/2006/relationships/image" Target="../media/image39.emf"/><Relationship Id="rId57" Type="http://schemas.openxmlformats.org/officeDocument/2006/relationships/image" Target="../media/image42.emf"/><Relationship Id="rId10" Type="http://schemas.openxmlformats.org/officeDocument/2006/relationships/oleObject" Target="file:///C:\Users\Aderoju\Desktop\Distel\Report\Primary%20Sales%20Report.xlsb!Charts!R43C25" TargetMode="External"/><Relationship Id="rId31" Type="http://schemas.openxmlformats.org/officeDocument/2006/relationships/image" Target="../media/image30.emf"/><Relationship Id="rId44" Type="http://schemas.openxmlformats.org/officeDocument/2006/relationships/oleObject" Target="file:///C:\Users\Aderoju\Desktop\Distel\Report\Primary%20Sales%20Report.xlsb!Charts!R58C33" TargetMode="External"/><Relationship Id="rId52" Type="http://schemas.openxmlformats.org/officeDocument/2006/relationships/image" Target="../media/image40.emf"/><Relationship Id="rId60" Type="http://schemas.openxmlformats.org/officeDocument/2006/relationships/oleObject" Target="file:///C:\Users\Aderoju\Desktop\Distel\Report\Primary%20Sales%20Report.xlsb!Charts!%5bPrimary%20Sales%20Report.xlsb%5dCharts%20Chart%2018" TargetMode="External"/><Relationship Id="rId65" Type="http://schemas.openxmlformats.org/officeDocument/2006/relationships/image" Target="../media/image46.emf"/><Relationship Id="rId4" Type="http://schemas.openxmlformats.org/officeDocument/2006/relationships/oleObject" Target="file:///C:\Users\Aderoju\Desktop\Distel\Report\Primary%20Sales%20Report.xlsb!Charts!R42C24" TargetMode="External"/><Relationship Id="rId9" Type="http://schemas.openxmlformats.org/officeDocument/2006/relationships/image" Target="../media/image19.emf"/><Relationship Id="rId13" Type="http://schemas.openxmlformats.org/officeDocument/2006/relationships/image" Target="../media/image21.emf"/><Relationship Id="rId18" Type="http://schemas.openxmlformats.org/officeDocument/2006/relationships/oleObject" Target="file:///C:\Users\Aderoju\Desktop\Distel\Report\Primary%20Sales%20Report.xlsb!Charts!R45C25" TargetMode="External"/><Relationship Id="rId39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stell Images_complete-16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9050"/>
            <a:ext cx="12191999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55067"/>
            <a:ext cx="12192000" cy="1463595"/>
          </a:xfrm>
          <a:prstGeom prst="rect">
            <a:avLst/>
          </a:prstGeom>
          <a:solidFill>
            <a:schemeClr val="tx2">
              <a:lumMod val="50000"/>
              <a:alpha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pic>
        <p:nvPicPr>
          <p:cNvPr id="13" name="Picture 12" descr="Logo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97410" y="188500"/>
            <a:ext cx="1774123" cy="487132"/>
          </a:xfrm>
          <a:prstGeom prst="rect">
            <a:avLst/>
          </a:prstGeom>
        </p:spPr>
      </p:pic>
      <p:pic>
        <p:nvPicPr>
          <p:cNvPr id="10" name="Picture 9" descr="strip-new-2.jpg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4500719"/>
            <a:ext cx="12191990" cy="10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466345" y="4807690"/>
            <a:ext cx="52593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b="1" spc="300" dirty="0">
                <a:solidFill>
                  <a:prstClr val="white"/>
                </a:solidFill>
              </a:rPr>
              <a:t>WEEKLY PERFORMANCE REVIEW</a:t>
            </a:r>
          </a:p>
        </p:txBody>
      </p:sp>
      <p:sp>
        <p:nvSpPr>
          <p:cNvPr id="8" name="Rectangle 7"/>
          <p:cNvSpPr/>
          <p:nvPr/>
        </p:nvSpPr>
        <p:spPr>
          <a:xfrm>
            <a:off x="4404783" y="5277994"/>
            <a:ext cx="33824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400" b="1" spc="300" dirty="0">
                <a:solidFill>
                  <a:prstClr val="white"/>
                </a:solidFill>
              </a:rPr>
              <a:t>PERIOD: </a:t>
            </a:r>
            <a:r>
              <a:rPr lang="en-US" sz="1400" b="1" spc="300" dirty="0">
                <a:solidFill>
                  <a:prstClr val="white"/>
                </a:solidFill>
              </a:rPr>
              <a:t>SEPTEMBER </a:t>
            </a:r>
            <a:r>
              <a:rPr lang="en-GB" sz="1400" b="1" spc="300" dirty="0">
                <a:solidFill>
                  <a:prstClr val="white"/>
                </a:solidFill>
              </a:rPr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7621313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Customer Analysis</a:t>
            </a:r>
          </a:p>
        </p:txBody>
      </p:sp>
      <p:pic>
        <p:nvPicPr>
          <p:cNvPr id="3" name="Graphic 58" descr="Right pointing backhand index">
            <a:extLst>
              <a:ext uri="{FF2B5EF4-FFF2-40B4-BE49-F238E27FC236}">
                <a16:creationId xmlns:a16="http://schemas.microsoft.com/office/drawing/2014/main" id="{8E113B07-2767-4EED-1571-5AD06D3801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7543" y="6223904"/>
            <a:ext cx="738095" cy="630957"/>
          </a:xfrm>
          <a:prstGeom prst="rect">
            <a:avLst/>
          </a:prstGeom>
        </p:spPr>
      </p:pic>
      <p:sp>
        <p:nvSpPr>
          <p:cNvPr id="5" name="TextBox 66">
            <a:extLst>
              <a:ext uri="{FF2B5EF4-FFF2-40B4-BE49-F238E27FC236}">
                <a16:creationId xmlns:a16="http://schemas.microsoft.com/office/drawing/2014/main" id="{1ABBE068-A14B-7B63-5710-E79699CA61DD}"/>
              </a:ext>
            </a:extLst>
          </p:cNvPr>
          <p:cNvSpPr txBox="1"/>
          <p:nvPr/>
        </p:nvSpPr>
        <p:spPr>
          <a:xfrm>
            <a:off x="237677" y="6439771"/>
            <a:ext cx="545063" cy="228600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>
                <a:solidFill>
                  <a:schemeClr val="bg1"/>
                </a:solidFill>
              </a:rPr>
              <a:t>Click</a:t>
            </a:r>
          </a:p>
        </p:txBody>
      </p:sp>
      <p:sp>
        <p:nvSpPr>
          <p:cNvPr id="6" name="TextBox 66">
            <a:extLst>
              <a:ext uri="{FF2B5EF4-FFF2-40B4-BE49-F238E27FC236}">
                <a16:creationId xmlns:a16="http://schemas.microsoft.com/office/drawing/2014/main" id="{B3ECC582-E2B2-446D-B9AF-317A2004F02A}"/>
              </a:ext>
            </a:extLst>
          </p:cNvPr>
          <p:cNvSpPr txBox="1"/>
          <p:nvPr/>
        </p:nvSpPr>
        <p:spPr>
          <a:xfrm>
            <a:off x="832873" y="6346827"/>
            <a:ext cx="1791059" cy="315311"/>
          </a:xfrm>
          <a:prstGeom prst="rect">
            <a:avLst/>
          </a:prstGeom>
          <a:noFill/>
          <a:ln w="9525" cmpd="sng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 anchor="t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tx1"/>
                </a:solidFill>
                <a:hlinkClick r:id="rId5"/>
              </a:rPr>
              <a:t>Link To Breakdown</a:t>
            </a:r>
            <a:endParaRPr lang="en-US" sz="1600" b="1" dirty="0">
              <a:solidFill>
                <a:schemeClr val="tx1"/>
              </a:solidFill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2940AD8-8C81-4F4D-9E11-83E7CC6EEB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45900533"/>
              </p:ext>
            </p:extLst>
          </p:nvPr>
        </p:nvGraphicFramePr>
        <p:xfrm>
          <a:off x="344558" y="941081"/>
          <a:ext cx="10005390" cy="49826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B17AF4FE-5727-4F06-A214-DE1A9661AAA5}"/>
              </a:ext>
            </a:extLst>
          </p:cNvPr>
          <p:cNvSpPr/>
          <p:nvPr/>
        </p:nvSpPr>
        <p:spPr>
          <a:xfrm>
            <a:off x="344558" y="934279"/>
            <a:ext cx="10019794" cy="49894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101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68CA3-53C2-49DC-B4CE-80BC4CE256F9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Territory Performance – QTD (Value)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E4C8F0-017F-472C-882D-D092C36ECF74}"/>
              </a:ext>
            </a:extLst>
          </p:cNvPr>
          <p:cNvSpPr/>
          <p:nvPr/>
        </p:nvSpPr>
        <p:spPr>
          <a:xfrm>
            <a:off x="123670" y="843783"/>
            <a:ext cx="11892484" cy="58863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2B9FC6A7-7762-4AC7-A70D-2F9D2DB3E3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1376997"/>
              </p:ext>
            </p:extLst>
          </p:nvPr>
        </p:nvGraphicFramePr>
        <p:xfrm>
          <a:off x="123670" y="843783"/>
          <a:ext cx="11892484" cy="58863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99" name="Binary Worksheet" r:id="rId4" imgW="21688619" imgH="7229363" progId="Excel.SheetBinaryMacroEnabled.12">
                  <p:link updateAutomatic="1"/>
                </p:oleObj>
              </mc:Choice>
              <mc:Fallback>
                <p:oleObj name="Binary Worksheet" r:id="rId4" imgW="21688619" imgH="7229363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3670" y="843783"/>
                        <a:ext cx="11892484" cy="58863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2174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68CA3-53C2-49DC-B4CE-80BC4CE256F9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Territory Performance – QTD (Cases)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E4C8F0-017F-472C-882D-D092C36ECF74}"/>
              </a:ext>
            </a:extLst>
          </p:cNvPr>
          <p:cNvSpPr/>
          <p:nvPr/>
        </p:nvSpPr>
        <p:spPr>
          <a:xfrm>
            <a:off x="123670" y="843783"/>
            <a:ext cx="11928019" cy="58863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EC421787-5801-4540-8649-E4A828622E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5307401"/>
              </p:ext>
            </p:extLst>
          </p:nvPr>
        </p:nvGraphicFramePr>
        <p:xfrm>
          <a:off x="140311" y="843784"/>
          <a:ext cx="11911378" cy="5886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66" name="Binary Worksheet" r:id="rId4" imgW="21688619" imgH="7229363" progId="Excel.SheetBinaryMacroEnabled.12">
                  <p:link updateAutomatic="1"/>
                </p:oleObj>
              </mc:Choice>
              <mc:Fallback>
                <p:oleObj name="Binary Worksheet" r:id="rId4" imgW="21688619" imgH="7229363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311" y="843784"/>
                        <a:ext cx="11911378" cy="58863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18073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68CA3-53C2-49DC-B4CE-80BC4CE256F9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Regional Performance – QTD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E4C8F0-017F-472C-882D-D092C36ECF74}"/>
              </a:ext>
            </a:extLst>
          </p:cNvPr>
          <p:cNvSpPr/>
          <p:nvPr/>
        </p:nvSpPr>
        <p:spPr>
          <a:xfrm>
            <a:off x="123670" y="858128"/>
            <a:ext cx="11892484" cy="43469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0B59D2A-CB94-4C3E-9735-2A0BBA3D32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0297683"/>
              </p:ext>
            </p:extLst>
          </p:nvPr>
        </p:nvGraphicFramePr>
        <p:xfrm>
          <a:off x="136090" y="871380"/>
          <a:ext cx="11840308" cy="43469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28" name="Binary Worksheet" r:id="rId4" imgW="21688619" imgH="4733738" progId="Excel.SheetBinaryMacroEnabled.12">
                  <p:link updateAutomatic="1"/>
                </p:oleObj>
              </mc:Choice>
              <mc:Fallback>
                <p:oleObj name="Binary Worksheet" r:id="rId4" imgW="21688619" imgH="4733738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6090" y="871380"/>
                        <a:ext cx="11840308" cy="43469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06269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Q1 performance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FCB053-5CAB-472C-BE5C-D3A1993988F3}"/>
              </a:ext>
            </a:extLst>
          </p:cNvPr>
          <p:cNvSpPr/>
          <p:nvPr/>
        </p:nvSpPr>
        <p:spPr>
          <a:xfrm>
            <a:off x="153194" y="876300"/>
            <a:ext cx="5942806" cy="57784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EAEC8-E995-49FC-B677-8CDB974A3F15}"/>
              </a:ext>
            </a:extLst>
          </p:cNvPr>
          <p:cNvSpPr/>
          <p:nvPr/>
        </p:nvSpPr>
        <p:spPr>
          <a:xfrm>
            <a:off x="6162039" y="872396"/>
            <a:ext cx="5819522" cy="577849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D4DBED0-8404-4F56-8E7D-55A4CC5492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9873672"/>
              </p:ext>
            </p:extLst>
          </p:nvPr>
        </p:nvGraphicFramePr>
        <p:xfrm>
          <a:off x="210439" y="939872"/>
          <a:ext cx="5885561" cy="5691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62" name="Binary Worksheet" r:id="rId4" imgW="6391464" imgH="5457647" progId="Excel.SheetBinaryMacroEnabled.12">
                  <p:link updateAutomatic="1"/>
                </p:oleObj>
              </mc:Choice>
              <mc:Fallback>
                <p:oleObj name="Binary Worksheet" r:id="rId4" imgW="6391464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0439" y="939872"/>
                        <a:ext cx="5885561" cy="5691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9BBB447-6F6D-4D70-A6C3-E6E56F1485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099532"/>
              </p:ext>
            </p:extLst>
          </p:nvPr>
        </p:nvGraphicFramePr>
        <p:xfrm>
          <a:off x="6162039" y="939872"/>
          <a:ext cx="5819522" cy="5691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63" name="Binary Worksheet" r:id="rId6" imgW="6391464" imgH="5457647" progId="Excel.SheetBinaryMacroEnabled.12">
                  <p:link updateAutomatic="1"/>
                </p:oleObj>
              </mc:Choice>
              <mc:Fallback>
                <p:oleObj name="Binary Worksheet" r:id="rId6" imgW="6391464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62039" y="939872"/>
                        <a:ext cx="5819522" cy="5691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9671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Q2 performance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FCB053-5CAB-472C-BE5C-D3A1993988F3}"/>
              </a:ext>
            </a:extLst>
          </p:cNvPr>
          <p:cNvSpPr/>
          <p:nvPr/>
        </p:nvSpPr>
        <p:spPr>
          <a:xfrm>
            <a:off x="153194" y="876300"/>
            <a:ext cx="5942806" cy="57784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EAEC8-E995-49FC-B677-8CDB974A3F15}"/>
              </a:ext>
            </a:extLst>
          </p:cNvPr>
          <p:cNvSpPr/>
          <p:nvPr/>
        </p:nvSpPr>
        <p:spPr>
          <a:xfrm>
            <a:off x="6162039" y="872395"/>
            <a:ext cx="5819522" cy="57824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8CF0BBA-FE97-4FB7-8345-D47A2A9D34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6064216"/>
              </p:ext>
            </p:extLst>
          </p:nvPr>
        </p:nvGraphicFramePr>
        <p:xfrm>
          <a:off x="166254" y="885897"/>
          <a:ext cx="5929745" cy="57101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86" name="Binary Worksheet" r:id="rId4" imgW="6391464" imgH="5457647" progId="Excel.SheetBinaryMacroEnabled.12">
                  <p:link updateAutomatic="1"/>
                </p:oleObj>
              </mc:Choice>
              <mc:Fallback>
                <p:oleObj name="Binary Worksheet" r:id="rId4" imgW="6391464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6254" y="885897"/>
                        <a:ext cx="5929745" cy="57101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537558F-A56E-4C1E-90BD-9A853C6CE8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962331"/>
              </p:ext>
            </p:extLst>
          </p:nvPr>
        </p:nvGraphicFramePr>
        <p:xfrm>
          <a:off x="6162039" y="910124"/>
          <a:ext cx="5819522" cy="56859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87" name="Binary Worksheet" r:id="rId6" imgW="6391464" imgH="5457647" progId="Excel.SheetBinaryMacroEnabled.12">
                  <p:link updateAutomatic="1"/>
                </p:oleObj>
              </mc:Choice>
              <mc:Fallback>
                <p:oleObj name="Binary Worksheet" r:id="rId6" imgW="6391464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62039" y="910124"/>
                        <a:ext cx="5819522" cy="56859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0548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H1 performance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FCB053-5CAB-472C-BE5C-D3A1993988F3}"/>
              </a:ext>
            </a:extLst>
          </p:cNvPr>
          <p:cNvSpPr/>
          <p:nvPr/>
        </p:nvSpPr>
        <p:spPr>
          <a:xfrm>
            <a:off x="153194" y="876300"/>
            <a:ext cx="5942806" cy="57784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EAEC8-E995-49FC-B677-8CDB974A3F15}"/>
              </a:ext>
            </a:extLst>
          </p:cNvPr>
          <p:cNvSpPr/>
          <p:nvPr/>
        </p:nvSpPr>
        <p:spPr>
          <a:xfrm>
            <a:off x="6162039" y="872396"/>
            <a:ext cx="5819522" cy="577849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8F5250AE-5120-44D7-B6F0-92DD423EA1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7669200"/>
              </p:ext>
            </p:extLst>
          </p:nvPr>
        </p:nvGraphicFramePr>
        <p:xfrm>
          <a:off x="210438" y="927100"/>
          <a:ext cx="5885561" cy="567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10" name="Binary Worksheet" r:id="rId4" imgW="6495890" imgH="5457647" progId="Excel.SheetBinaryMacroEnabled.12">
                  <p:link updateAutomatic="1"/>
                </p:oleObj>
              </mc:Choice>
              <mc:Fallback>
                <p:oleObj name="Binary Worksheet" r:id="rId4" imgW="6495890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0438" y="927100"/>
                        <a:ext cx="5885561" cy="567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01A6BBA-55AA-4EA9-BA1A-98E774D4B1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0404350"/>
              </p:ext>
            </p:extLst>
          </p:nvPr>
        </p:nvGraphicFramePr>
        <p:xfrm>
          <a:off x="6192780" y="900596"/>
          <a:ext cx="5762277" cy="5703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11" name="Binary Worksheet" r:id="rId6" imgW="6495890" imgH="5457647" progId="Excel.SheetBinaryMacroEnabled.12">
                  <p:link updateAutomatic="1"/>
                </p:oleObj>
              </mc:Choice>
              <mc:Fallback>
                <p:oleObj name="Binary Worksheet" r:id="rId6" imgW="6495890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92780" y="900596"/>
                        <a:ext cx="5762277" cy="57034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9065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Q3 performance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FCB053-5CAB-472C-BE5C-D3A1993988F3}"/>
              </a:ext>
            </a:extLst>
          </p:cNvPr>
          <p:cNvSpPr/>
          <p:nvPr/>
        </p:nvSpPr>
        <p:spPr>
          <a:xfrm>
            <a:off x="153194" y="876300"/>
            <a:ext cx="5942806" cy="57784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EAEC8-E995-49FC-B677-8CDB974A3F15}"/>
              </a:ext>
            </a:extLst>
          </p:cNvPr>
          <p:cNvSpPr/>
          <p:nvPr/>
        </p:nvSpPr>
        <p:spPr>
          <a:xfrm>
            <a:off x="6162039" y="872396"/>
            <a:ext cx="5819522" cy="577849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79A21389-332B-4438-B1EA-9747C6AC1B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1813710"/>
              </p:ext>
            </p:extLst>
          </p:nvPr>
        </p:nvGraphicFramePr>
        <p:xfrm>
          <a:off x="139796" y="912401"/>
          <a:ext cx="5942806" cy="57101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02" name="Binary Worksheet" r:id="rId4" imgW="6391464" imgH="5457647" progId="Excel.SheetBinaryMacroEnabled.12">
                  <p:link updateAutomatic="1"/>
                </p:oleObj>
              </mc:Choice>
              <mc:Fallback>
                <p:oleObj name="Binary Worksheet" r:id="rId4" imgW="6391464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9796" y="912401"/>
                        <a:ext cx="5942806" cy="57101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C30A53C-5D25-466F-AE7B-E62DCD80A8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6669950"/>
              </p:ext>
            </p:extLst>
          </p:nvPr>
        </p:nvGraphicFramePr>
        <p:xfrm>
          <a:off x="6162039" y="912401"/>
          <a:ext cx="5819522" cy="57101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03" name="Binary Worksheet" r:id="rId6" imgW="6391464" imgH="5457647" progId="Excel.SheetBinaryMacroEnabled.12">
                  <p:link updateAutomatic="1"/>
                </p:oleObj>
              </mc:Choice>
              <mc:Fallback>
                <p:oleObj name="Binary Worksheet" r:id="rId6" imgW="6391464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62039" y="912401"/>
                        <a:ext cx="5819522" cy="57101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8538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Q4 performance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FCB053-5CAB-472C-BE5C-D3A1993988F3}"/>
              </a:ext>
            </a:extLst>
          </p:cNvPr>
          <p:cNvSpPr/>
          <p:nvPr/>
        </p:nvSpPr>
        <p:spPr>
          <a:xfrm>
            <a:off x="153194" y="876300"/>
            <a:ext cx="5942806" cy="57784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EAEC8-E995-49FC-B677-8CDB974A3F15}"/>
              </a:ext>
            </a:extLst>
          </p:cNvPr>
          <p:cNvSpPr/>
          <p:nvPr/>
        </p:nvSpPr>
        <p:spPr>
          <a:xfrm>
            <a:off x="6162039" y="872396"/>
            <a:ext cx="5819522" cy="577849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EC0B5E62-0409-4969-ADDD-7888F1A9C5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6728382"/>
              </p:ext>
            </p:extLst>
          </p:nvPr>
        </p:nvGraphicFramePr>
        <p:xfrm>
          <a:off x="153194" y="907015"/>
          <a:ext cx="5942806" cy="570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28" name="Binary Worksheet" r:id="rId4" imgW="6391464" imgH="5457647" progId="Excel.SheetBinaryMacroEnabled.12">
                  <p:link updateAutomatic="1"/>
                </p:oleObj>
              </mc:Choice>
              <mc:Fallback>
                <p:oleObj name="Binary Worksheet" r:id="rId4" imgW="6391464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3194" y="907015"/>
                        <a:ext cx="5942806" cy="570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42FEA94-DDBF-4D1F-AD50-2BE935D873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542357"/>
              </p:ext>
            </p:extLst>
          </p:nvPr>
        </p:nvGraphicFramePr>
        <p:xfrm>
          <a:off x="6175291" y="876300"/>
          <a:ext cx="5806270" cy="5736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29" name="Binary Worksheet" r:id="rId6" imgW="6391464" imgH="5457647" progId="Excel.SheetBinaryMacroEnabled.12">
                  <p:link updateAutomatic="1"/>
                </p:oleObj>
              </mc:Choice>
              <mc:Fallback>
                <p:oleObj name="Binary Worksheet" r:id="rId6" imgW="6391464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75291" y="876300"/>
                        <a:ext cx="5806270" cy="5736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64599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H2 performance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FCB053-5CAB-472C-BE5C-D3A1993988F3}"/>
              </a:ext>
            </a:extLst>
          </p:cNvPr>
          <p:cNvSpPr/>
          <p:nvPr/>
        </p:nvSpPr>
        <p:spPr>
          <a:xfrm>
            <a:off x="153194" y="876300"/>
            <a:ext cx="5942806" cy="57784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EAEC8-E995-49FC-B677-8CDB974A3F15}"/>
              </a:ext>
            </a:extLst>
          </p:cNvPr>
          <p:cNvSpPr/>
          <p:nvPr/>
        </p:nvSpPr>
        <p:spPr>
          <a:xfrm>
            <a:off x="6162039" y="872396"/>
            <a:ext cx="5819522" cy="577849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F1240E0-4D8F-46F8-BE44-A895B6AA88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2737343"/>
              </p:ext>
            </p:extLst>
          </p:nvPr>
        </p:nvGraphicFramePr>
        <p:xfrm>
          <a:off x="183934" y="908396"/>
          <a:ext cx="5912065" cy="57424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53" name="Binary Worksheet" r:id="rId4" imgW="7172133" imgH="5457647" progId="Excel.SheetBinaryMacroEnabled.12">
                  <p:link updateAutomatic="1"/>
                </p:oleObj>
              </mc:Choice>
              <mc:Fallback>
                <p:oleObj name="Binary Worksheet" r:id="rId4" imgW="7172133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3934" y="908396"/>
                        <a:ext cx="5912065" cy="57424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7E07F2B-2EA6-4F29-9926-4EF0C60C42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5733522"/>
              </p:ext>
            </p:extLst>
          </p:nvPr>
        </p:nvGraphicFramePr>
        <p:xfrm>
          <a:off x="6162038" y="885897"/>
          <a:ext cx="5819521" cy="5764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54" name="Binary Worksheet" r:id="rId6" imgW="7172133" imgH="5457647" progId="Excel.SheetBinaryMacroEnabled.12">
                  <p:link updateAutomatic="1"/>
                </p:oleObj>
              </mc:Choice>
              <mc:Fallback>
                <p:oleObj name="Binary Worksheet" r:id="rId6" imgW="7172133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62038" y="885897"/>
                        <a:ext cx="5819521" cy="5764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1828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BDE0E76-2AE4-46C3-AE1C-A9618D8A85A4}"/>
              </a:ext>
            </a:extLst>
          </p:cNvPr>
          <p:cNvSpPr/>
          <p:nvPr/>
        </p:nvSpPr>
        <p:spPr>
          <a:xfrm>
            <a:off x="153193" y="998499"/>
            <a:ext cx="8314850" cy="28173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5343FCB-0063-4283-9523-CECAF06013A7}"/>
              </a:ext>
            </a:extLst>
          </p:cNvPr>
          <p:cNvSpPr/>
          <p:nvPr/>
        </p:nvSpPr>
        <p:spPr>
          <a:xfrm>
            <a:off x="153193" y="3894139"/>
            <a:ext cx="3054241" cy="2848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BD8788-6CCE-45C0-82BC-AEF882CE698F}"/>
              </a:ext>
            </a:extLst>
          </p:cNvPr>
          <p:cNvSpPr/>
          <p:nvPr/>
        </p:nvSpPr>
        <p:spPr>
          <a:xfrm>
            <a:off x="6527409" y="3925713"/>
            <a:ext cx="5598948" cy="281694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7EA4A6F6-0061-4FB4-BBE7-85F47D01C546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Sales Revenue - MTD</a:t>
            </a:r>
            <a:endParaRPr lang="en-GB" sz="2000" b="1" cap="small" dirty="0">
              <a:solidFill>
                <a:schemeClr val="bg1"/>
              </a:solidFill>
              <a:latin typeface="Garamond" panose="02020404030301010803" pitchFamily="18" charset="0"/>
            </a:endParaRP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53A0C3EC-88A3-4793-9837-60AB89DFF6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5619369"/>
              </p:ext>
            </p:extLst>
          </p:nvPr>
        </p:nvGraphicFramePr>
        <p:xfrm>
          <a:off x="195397" y="3950376"/>
          <a:ext cx="2983195" cy="27810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C47DDDD4-21B4-48C0-9C95-F44F39B324CE}"/>
              </a:ext>
            </a:extLst>
          </p:cNvPr>
          <p:cNvSpPr/>
          <p:nvPr/>
        </p:nvSpPr>
        <p:spPr>
          <a:xfrm>
            <a:off x="3269776" y="3914464"/>
            <a:ext cx="3201361" cy="281694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A06A4BA8-BC5F-4426-8A6D-8D15DA368F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3062456"/>
              </p:ext>
            </p:extLst>
          </p:nvPr>
        </p:nvGraphicFramePr>
        <p:xfrm>
          <a:off x="3326712" y="3980246"/>
          <a:ext cx="3072403" cy="2606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BABB2BA7-DB03-46AC-B6C2-5300F1FBD82A}"/>
              </a:ext>
            </a:extLst>
          </p:cNvPr>
          <p:cNvSpPr/>
          <p:nvPr/>
        </p:nvSpPr>
        <p:spPr>
          <a:xfrm>
            <a:off x="8539089" y="998500"/>
            <a:ext cx="3570764" cy="2817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A757831B-DA2B-47D4-9BB4-4D07CEE192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1823847"/>
              </p:ext>
            </p:extLst>
          </p:nvPr>
        </p:nvGraphicFramePr>
        <p:xfrm>
          <a:off x="10072688" y="3267075"/>
          <a:ext cx="609600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6" name="Binary Worksheet" r:id="rId6" imgW="609713" imgH="323898" progId="Excel.SheetBinaryMacroEnabled.12">
                  <p:link updateAutomatic="1"/>
                </p:oleObj>
              </mc:Choice>
              <mc:Fallback>
                <p:oleObj name="Binary Worksheet" r:id="rId6" imgW="609713" imgH="323898" progId="Excel.SheetBinaryMacroEnabled.12">
                  <p:link updateAutomatic="1"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DD5764F7-4052-4060-BC0E-914161CD3B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072688" y="3267075"/>
                        <a:ext cx="609600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B613F73A-D605-4CB3-9785-2306FCD9C5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9602253"/>
              </p:ext>
            </p:extLst>
          </p:nvPr>
        </p:nvGraphicFramePr>
        <p:xfrm>
          <a:off x="8579063" y="1043471"/>
          <a:ext cx="3490815" cy="25474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59FF523-AA7E-4513-9DCE-E436AC7A53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0043364"/>
              </p:ext>
            </p:extLst>
          </p:nvPr>
        </p:nvGraphicFramePr>
        <p:xfrm>
          <a:off x="9024662" y="3452812"/>
          <a:ext cx="18383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7" name="Binary Worksheet" r:id="rId9" imgW="1838404" imgH="276117" progId="Excel.SheetBinaryMacroEnabled.12">
                  <p:link updateAutomatic="1"/>
                </p:oleObj>
              </mc:Choice>
              <mc:Fallback>
                <p:oleObj name="Binary Worksheet" r:id="rId9" imgW="1838404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024662" y="3452812"/>
                        <a:ext cx="183832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57A5778C-E459-4F8B-9EB3-937FF12EA0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0684992"/>
              </p:ext>
            </p:extLst>
          </p:nvPr>
        </p:nvGraphicFramePr>
        <p:xfrm>
          <a:off x="6575655" y="3950375"/>
          <a:ext cx="5494223" cy="27810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D375F55-33F6-4D60-996E-B8FF4D3722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8043118"/>
              </p:ext>
            </p:extLst>
          </p:nvPr>
        </p:nvGraphicFramePr>
        <p:xfrm>
          <a:off x="146050" y="985838"/>
          <a:ext cx="8259763" cy="283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8" name="Binary Worksheet" r:id="rId12" imgW="5714800" imgH="2552709" progId="Excel.SheetBinaryMacroEnabled.12">
                  <p:link updateAutomatic="1"/>
                </p:oleObj>
              </mc:Choice>
              <mc:Fallback>
                <p:oleObj name="Binary Worksheet" r:id="rId12" imgW="5714800" imgH="2552709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46050" y="985838"/>
                        <a:ext cx="8259763" cy="283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65395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YTD Performance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FCB053-5CAB-472C-BE5C-D3A1993988F3}"/>
              </a:ext>
            </a:extLst>
          </p:cNvPr>
          <p:cNvSpPr/>
          <p:nvPr/>
        </p:nvSpPr>
        <p:spPr>
          <a:xfrm>
            <a:off x="153194" y="876300"/>
            <a:ext cx="5942806" cy="57784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EAEC8-E995-49FC-B677-8CDB974A3F15}"/>
              </a:ext>
            </a:extLst>
          </p:cNvPr>
          <p:cNvSpPr/>
          <p:nvPr/>
        </p:nvSpPr>
        <p:spPr>
          <a:xfrm>
            <a:off x="6201316" y="872396"/>
            <a:ext cx="5819522" cy="577849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0472832-EBAF-42E1-A0D3-D7EC0269FF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7499376"/>
              </p:ext>
            </p:extLst>
          </p:nvPr>
        </p:nvGraphicFramePr>
        <p:xfrm>
          <a:off x="171162" y="872396"/>
          <a:ext cx="5924838" cy="57236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950" name="Binary Worksheet" r:id="rId4" imgW="6495890" imgH="5457647" progId="Excel.SheetBinaryMacroEnabled.12">
                  <p:link updateAutomatic="1"/>
                </p:oleObj>
              </mc:Choice>
              <mc:Fallback>
                <p:oleObj name="Binary Worksheet" r:id="rId4" imgW="6495890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1162" y="872396"/>
                        <a:ext cx="5924838" cy="57236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F148F8A-A694-4BEC-98AD-BC1C1984DF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3896135"/>
              </p:ext>
            </p:extLst>
          </p:nvPr>
        </p:nvGraphicFramePr>
        <p:xfrm>
          <a:off x="6219284" y="885648"/>
          <a:ext cx="5819522" cy="57236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951" name="Binary Worksheet" r:id="rId6" imgW="6495890" imgH="5457647" progId="Excel.SheetBinaryMacroEnabled.12">
                  <p:link updateAutomatic="1"/>
                </p:oleObj>
              </mc:Choice>
              <mc:Fallback>
                <p:oleObj name="Binary Worksheet" r:id="rId6" imgW="6495890" imgH="545764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19284" y="885648"/>
                        <a:ext cx="5819522" cy="57236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32809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istell Images_complete-33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1" y="4487587"/>
            <a:ext cx="12191999" cy="1491964"/>
          </a:xfrm>
          <a:prstGeom prst="rect">
            <a:avLst/>
          </a:prstGeom>
          <a:solidFill>
            <a:schemeClr val="tx2">
              <a:lumMod val="50000"/>
              <a:alpha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066071" y="4771905"/>
            <a:ext cx="20598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spc="300" dirty="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pic>
        <p:nvPicPr>
          <p:cNvPr id="7" name="Picture 6" descr="strip-new-2.jpg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445189"/>
            <a:ext cx="12191989" cy="144000"/>
          </a:xfrm>
          <a:prstGeom prst="rect">
            <a:avLst/>
          </a:prstGeom>
        </p:spPr>
      </p:pic>
      <p:pic>
        <p:nvPicPr>
          <p:cNvPr id="9" name="Picture 8" descr="Distell-logo-white.png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83504" y="171450"/>
            <a:ext cx="2217167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064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486171-5A02-4B32-8307-4ECA2E2A4A09}"/>
              </a:ext>
            </a:extLst>
          </p:cNvPr>
          <p:cNvSpPr/>
          <p:nvPr/>
        </p:nvSpPr>
        <p:spPr>
          <a:xfrm>
            <a:off x="153193" y="940770"/>
            <a:ext cx="11579771" cy="550732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Brand Sales Performance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D00E24AC-6D80-41DB-A668-22A950D964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650711"/>
              </p:ext>
            </p:extLst>
          </p:nvPr>
        </p:nvGraphicFramePr>
        <p:xfrm>
          <a:off x="168762" y="904265"/>
          <a:ext cx="11564202" cy="5580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10" name="Binary Worksheet" r:id="rId4" imgW="9134333" imgH="5753215" progId="Excel.SheetBinaryMacroEnabled.12">
                  <p:link updateAutomatic="1"/>
                </p:oleObj>
              </mc:Choice>
              <mc:Fallback>
                <p:oleObj name="Binary Worksheet" r:id="rId4" imgW="9134333" imgH="5753215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8762" y="904265"/>
                        <a:ext cx="11564202" cy="5580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73988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486171-5A02-4B32-8307-4ECA2E2A4A09}"/>
              </a:ext>
            </a:extLst>
          </p:cNvPr>
          <p:cNvSpPr/>
          <p:nvPr/>
        </p:nvSpPr>
        <p:spPr>
          <a:xfrm>
            <a:off x="140311" y="3769367"/>
            <a:ext cx="6151307" cy="29226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140311" y="364576"/>
            <a:ext cx="7277387" cy="369009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Regional Performance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5BBE9A-D55B-4A1B-8194-8BAF4EFBAF03}"/>
              </a:ext>
            </a:extLst>
          </p:cNvPr>
          <p:cNvSpPr/>
          <p:nvPr/>
        </p:nvSpPr>
        <p:spPr>
          <a:xfrm>
            <a:off x="140311" y="903825"/>
            <a:ext cx="11873807" cy="279083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C7C9A4C2-E872-4D6C-B139-53564732A00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8523732"/>
              </p:ext>
            </p:extLst>
          </p:nvPr>
        </p:nvGraphicFramePr>
        <p:xfrm>
          <a:off x="164079" y="967263"/>
          <a:ext cx="11836787" cy="2663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2C82F44B-B54B-40F9-96C3-D2C86B9515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8033286"/>
              </p:ext>
            </p:extLst>
          </p:nvPr>
        </p:nvGraphicFramePr>
        <p:xfrm>
          <a:off x="177331" y="3830413"/>
          <a:ext cx="6076856" cy="27908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804E83E-5598-4F40-B758-3DE1B0F2FB77}"/>
              </a:ext>
            </a:extLst>
          </p:cNvPr>
          <p:cNvSpPr/>
          <p:nvPr/>
        </p:nvSpPr>
        <p:spPr>
          <a:xfrm>
            <a:off x="6375779" y="3774227"/>
            <a:ext cx="5638340" cy="29226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4D63A732-9146-4AD1-93F1-CB80BA851D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0104987"/>
              </p:ext>
            </p:extLst>
          </p:nvPr>
        </p:nvGraphicFramePr>
        <p:xfrm>
          <a:off x="6375779" y="3800941"/>
          <a:ext cx="5638339" cy="28497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970609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3468CA3-53C2-49DC-B4CE-80BC4CE256F9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Territory Performance – Vs Previous Week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93EFCD-44D3-4A8D-AC44-9D94E4BDB0B1}"/>
              </a:ext>
            </a:extLst>
          </p:cNvPr>
          <p:cNvSpPr/>
          <p:nvPr/>
        </p:nvSpPr>
        <p:spPr>
          <a:xfrm>
            <a:off x="153193" y="942212"/>
            <a:ext cx="7613728" cy="297452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B3503D-CF7A-4E95-9C1A-DAAE01EF0BE5}"/>
              </a:ext>
            </a:extLst>
          </p:cNvPr>
          <p:cNvSpPr/>
          <p:nvPr/>
        </p:nvSpPr>
        <p:spPr>
          <a:xfrm>
            <a:off x="153193" y="3991290"/>
            <a:ext cx="6163514" cy="27624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838383-6FB9-4BEF-B3FE-F4672703DFAA}"/>
              </a:ext>
            </a:extLst>
          </p:cNvPr>
          <p:cNvSpPr/>
          <p:nvPr/>
        </p:nvSpPr>
        <p:spPr>
          <a:xfrm>
            <a:off x="7849772" y="923029"/>
            <a:ext cx="4189034" cy="297452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E4C8F0-017F-472C-882D-D092C36ECF74}"/>
              </a:ext>
            </a:extLst>
          </p:cNvPr>
          <p:cNvSpPr/>
          <p:nvPr/>
        </p:nvSpPr>
        <p:spPr>
          <a:xfrm>
            <a:off x="6372525" y="3979860"/>
            <a:ext cx="5666283" cy="27624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0156E5C9-5A6D-4715-8A8C-A1C188FE81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2575205"/>
              </p:ext>
            </p:extLst>
          </p:nvPr>
        </p:nvGraphicFramePr>
        <p:xfrm>
          <a:off x="153194" y="904705"/>
          <a:ext cx="7543386" cy="30908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A1CE92CE-5B5F-43FF-A62D-92CDC0413A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8220098"/>
              </p:ext>
            </p:extLst>
          </p:nvPr>
        </p:nvGraphicFramePr>
        <p:xfrm>
          <a:off x="6372525" y="3993320"/>
          <a:ext cx="5666281" cy="2709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FEA554F3-D039-4929-BA43-021C58BBCA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7839412"/>
              </p:ext>
            </p:extLst>
          </p:nvPr>
        </p:nvGraphicFramePr>
        <p:xfrm>
          <a:off x="153193" y="4033077"/>
          <a:ext cx="6163514" cy="27092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868887E6-AF5A-4D70-BE8B-75551A481F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4849038"/>
              </p:ext>
            </p:extLst>
          </p:nvPr>
        </p:nvGraphicFramePr>
        <p:xfrm>
          <a:off x="7849772" y="985668"/>
          <a:ext cx="4189036" cy="2911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880045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Team Performance - MTD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FCB053-5CAB-472C-BE5C-D3A1993988F3}"/>
              </a:ext>
            </a:extLst>
          </p:cNvPr>
          <p:cNvSpPr/>
          <p:nvPr/>
        </p:nvSpPr>
        <p:spPr>
          <a:xfrm>
            <a:off x="153194" y="2205908"/>
            <a:ext cx="5942806" cy="45621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47E0F0-DFD0-4E64-B7CA-4781D10BCAC1}"/>
              </a:ext>
            </a:extLst>
          </p:cNvPr>
          <p:cNvSpPr/>
          <p:nvPr/>
        </p:nvSpPr>
        <p:spPr>
          <a:xfrm>
            <a:off x="149478" y="876300"/>
            <a:ext cx="5942806" cy="12733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EAEC8-E995-49FC-B677-8CDB974A3F15}"/>
              </a:ext>
            </a:extLst>
          </p:cNvPr>
          <p:cNvSpPr/>
          <p:nvPr/>
        </p:nvSpPr>
        <p:spPr>
          <a:xfrm>
            <a:off x="6201316" y="2200928"/>
            <a:ext cx="5837490" cy="45621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4F370E-027C-4F8A-90BC-119B3CED58E0}"/>
              </a:ext>
            </a:extLst>
          </p:cNvPr>
          <p:cNvSpPr/>
          <p:nvPr/>
        </p:nvSpPr>
        <p:spPr>
          <a:xfrm>
            <a:off x="6197600" y="876300"/>
            <a:ext cx="5819522" cy="127336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5DDD6F3-5FDA-4A00-86D9-CCEDD53F97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9940051"/>
              </p:ext>
            </p:extLst>
          </p:nvPr>
        </p:nvGraphicFramePr>
        <p:xfrm>
          <a:off x="172767" y="893857"/>
          <a:ext cx="5919517" cy="123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285" name="Binary Worksheet" r:id="rId4" imgW="5972076" imgH="1238087" progId="Excel.SheetBinaryMacroEnabled.12">
                  <p:link updateAutomatic="1"/>
                </p:oleObj>
              </mc:Choice>
              <mc:Fallback>
                <p:oleObj name="Binary Worksheet" r:id="rId4" imgW="5972076" imgH="123808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2767" y="893857"/>
                        <a:ext cx="5919517" cy="1238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8F337775-9352-4FD5-89A3-D5FF29CA3A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8536958"/>
              </p:ext>
            </p:extLst>
          </p:nvPr>
        </p:nvGraphicFramePr>
        <p:xfrm>
          <a:off x="6201316" y="921271"/>
          <a:ext cx="5812493" cy="123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286" name="Binary Worksheet" r:id="rId6" imgW="5934179" imgH="1238087" progId="Excel.SheetBinaryMacroEnabled.12">
                  <p:link updateAutomatic="1"/>
                </p:oleObj>
              </mc:Choice>
              <mc:Fallback>
                <p:oleObj name="Binary Worksheet" r:id="rId6" imgW="5934179" imgH="123808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01316" y="921271"/>
                        <a:ext cx="5812493" cy="1238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4C59747-0076-4394-BCEA-8CDE5BA15D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3211603"/>
              </p:ext>
            </p:extLst>
          </p:nvPr>
        </p:nvGraphicFramePr>
        <p:xfrm>
          <a:off x="172768" y="2236718"/>
          <a:ext cx="5919516" cy="45263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287" name="Binary Worksheet" r:id="rId8" imgW="5972076" imgH="5372232" progId="Excel.SheetBinaryMacroEnabled.12">
                  <p:link updateAutomatic="1"/>
                </p:oleObj>
              </mc:Choice>
              <mc:Fallback>
                <p:oleObj name="Binary Worksheet" r:id="rId8" imgW="5972076" imgH="5372232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72768" y="2236718"/>
                        <a:ext cx="5919516" cy="45263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D2FDD4F-FD4F-4DF8-A77A-DF3B63B139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8339184"/>
              </p:ext>
            </p:extLst>
          </p:nvPr>
        </p:nvGraphicFramePr>
        <p:xfrm>
          <a:off x="6227819" y="2194636"/>
          <a:ext cx="5785989" cy="45621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288" name="Binary Worksheet" r:id="rId10" imgW="5934179" imgH="5372232" progId="Excel.SheetBinaryMacroEnabled.12">
                  <p:link updateAutomatic="1"/>
                </p:oleObj>
              </mc:Choice>
              <mc:Fallback>
                <p:oleObj name="Binary Worksheet" r:id="rId10" imgW="5934179" imgH="5372232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227819" y="2194636"/>
                        <a:ext cx="5785989" cy="45621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8172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486171-5A02-4B32-8307-4ECA2E2A4A09}"/>
              </a:ext>
            </a:extLst>
          </p:cNvPr>
          <p:cNvSpPr/>
          <p:nvPr/>
        </p:nvSpPr>
        <p:spPr>
          <a:xfrm>
            <a:off x="90489" y="887763"/>
            <a:ext cx="6206365" cy="58127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Trend Analysis - Territory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E7D495-FDF4-42D7-ACEC-1B73C3569021}"/>
              </a:ext>
            </a:extLst>
          </p:cNvPr>
          <p:cNvSpPr/>
          <p:nvPr/>
        </p:nvSpPr>
        <p:spPr>
          <a:xfrm>
            <a:off x="6400801" y="887764"/>
            <a:ext cx="5660954" cy="58127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C84E85E-8BCB-4E3A-8A39-75116C32D0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5552968"/>
              </p:ext>
            </p:extLst>
          </p:nvPr>
        </p:nvGraphicFramePr>
        <p:xfrm>
          <a:off x="130245" y="887765"/>
          <a:ext cx="6166609" cy="58130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41" name="Binary Worksheet" r:id="rId3" imgW="7924590" imgH="6410314" progId="Excel.SheetBinaryMacroEnabled.12">
                  <p:link updateAutomatic="1"/>
                </p:oleObj>
              </mc:Choice>
              <mc:Fallback>
                <p:oleObj name="Binary Worksheet" r:id="rId3" imgW="7924590" imgH="6410314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0245" y="887765"/>
                        <a:ext cx="6166609" cy="58130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09771EB-BACE-4C1E-AB04-D06021FCD1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8547655"/>
              </p:ext>
            </p:extLst>
          </p:nvPr>
        </p:nvGraphicFramePr>
        <p:xfrm>
          <a:off x="6375400" y="896938"/>
          <a:ext cx="5711825" cy="580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42" name="Binary Worksheet" r:id="rId5" imgW="6476942" imgH="6410314" progId="Excel.SheetBinaryMacroEnabled.12">
                  <p:link updateAutomatic="1"/>
                </p:oleObj>
              </mc:Choice>
              <mc:Fallback>
                <p:oleObj name="Binary Worksheet" r:id="rId5" imgW="6476942" imgH="6410314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75400" y="896938"/>
                        <a:ext cx="5711825" cy="5803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2210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486171-5A02-4B32-8307-4ECA2E2A4A09}"/>
              </a:ext>
            </a:extLst>
          </p:cNvPr>
          <p:cNvSpPr/>
          <p:nvPr/>
        </p:nvSpPr>
        <p:spPr>
          <a:xfrm>
            <a:off x="90490" y="887763"/>
            <a:ext cx="5793476" cy="43070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Trend Analysis - Brand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E7D495-FDF4-42D7-ACEC-1B73C3569021}"/>
              </a:ext>
            </a:extLst>
          </p:cNvPr>
          <p:cNvSpPr/>
          <p:nvPr/>
        </p:nvSpPr>
        <p:spPr>
          <a:xfrm>
            <a:off x="5923720" y="1603513"/>
            <a:ext cx="6082750" cy="500932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90EDAE6-7C85-43F6-AFC9-744664C566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8366788"/>
              </p:ext>
            </p:extLst>
          </p:nvPr>
        </p:nvGraphicFramePr>
        <p:xfrm>
          <a:off x="90490" y="887763"/>
          <a:ext cx="5793476" cy="4307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50" name="Binary Worksheet" r:id="rId3" imgW="7924590" imgH="4009829" progId="Excel.SheetBinaryMacroEnabled.12">
                  <p:link updateAutomatic="1"/>
                </p:oleObj>
              </mc:Choice>
              <mc:Fallback>
                <p:oleObj name="Binary Worksheet" r:id="rId3" imgW="7924590" imgH="4009829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0490" y="887763"/>
                        <a:ext cx="5793476" cy="4307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D8D84B9-FC8C-4403-8FE9-599ED0999D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956799"/>
              </p:ext>
            </p:extLst>
          </p:nvPr>
        </p:nvGraphicFramePr>
        <p:xfrm>
          <a:off x="5922963" y="1643063"/>
          <a:ext cx="6110287" cy="4970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51" name="Binary Worksheet" r:id="rId5" imgW="6476942" imgH="4009829" progId="Excel.SheetBinaryMacroEnabled.12">
                  <p:link updateAutomatic="1"/>
                </p:oleObj>
              </mc:Choice>
              <mc:Fallback>
                <p:oleObj name="Binary Worksheet" r:id="rId5" imgW="6476942" imgH="4009829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922963" y="1643063"/>
                        <a:ext cx="6110287" cy="4970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6359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98C609-9DE6-4C17-9DB4-C09C2F25ADF5}"/>
              </a:ext>
            </a:extLst>
          </p:cNvPr>
          <p:cNvSpPr txBox="1">
            <a:spLocks/>
          </p:cNvSpPr>
          <p:nvPr/>
        </p:nvSpPr>
        <p:spPr bwMode="auto">
          <a:xfrm>
            <a:off x="0" y="409903"/>
            <a:ext cx="10121462" cy="3153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GB" sz="2000" b="1" cap="small" dirty="0">
                <a:solidFill>
                  <a:schemeClr val="bg1"/>
                </a:solidFill>
                <a:latin typeface="Garamond" panose="02020404030301010803" pitchFamily="18" charset="0"/>
              </a:rPr>
              <a:t>YTD Scorecard - Region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FCB053-5CAB-472C-BE5C-D3A1993988F3}"/>
              </a:ext>
            </a:extLst>
          </p:cNvPr>
          <p:cNvSpPr/>
          <p:nvPr/>
        </p:nvSpPr>
        <p:spPr>
          <a:xfrm>
            <a:off x="153194" y="876299"/>
            <a:ext cx="5940000" cy="288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5EAEC8-E995-49FC-B677-8CDB974A3F15}"/>
              </a:ext>
            </a:extLst>
          </p:cNvPr>
          <p:cNvSpPr/>
          <p:nvPr/>
        </p:nvSpPr>
        <p:spPr>
          <a:xfrm>
            <a:off x="6188766" y="872395"/>
            <a:ext cx="5940000" cy="288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61771D-38E9-4928-8689-41C185F51EB9}"/>
              </a:ext>
            </a:extLst>
          </p:cNvPr>
          <p:cNvSpPr/>
          <p:nvPr/>
        </p:nvSpPr>
        <p:spPr>
          <a:xfrm>
            <a:off x="153194" y="3833783"/>
            <a:ext cx="5940000" cy="288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CF3568-3631-49B3-BA5F-6FE23AB7D4B4}"/>
              </a:ext>
            </a:extLst>
          </p:cNvPr>
          <p:cNvSpPr/>
          <p:nvPr/>
        </p:nvSpPr>
        <p:spPr>
          <a:xfrm>
            <a:off x="6188766" y="3829879"/>
            <a:ext cx="5940000" cy="2880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C1E25DC-87BC-4985-9847-20C6D445C6AA}"/>
              </a:ext>
            </a:extLst>
          </p:cNvPr>
          <p:cNvGrpSpPr/>
          <p:nvPr/>
        </p:nvGrpSpPr>
        <p:grpSpPr>
          <a:xfrm>
            <a:off x="735343" y="3305484"/>
            <a:ext cx="2016000" cy="300039"/>
            <a:chOff x="1074287" y="3278980"/>
            <a:chExt cx="1795462" cy="300039"/>
          </a:xfrm>
        </p:grpSpPr>
        <p:sp>
          <p:nvSpPr>
            <p:cNvPr id="14" name="Rounded Rectangle 43">
              <a:extLst>
                <a:ext uri="{FF2B5EF4-FFF2-40B4-BE49-F238E27FC236}">
                  <a16:creationId xmlns:a16="http://schemas.microsoft.com/office/drawing/2014/main" id="{CF8EEB3C-47D7-404F-A307-2322334D15D6}"/>
                </a:ext>
              </a:extLst>
            </p:cNvPr>
            <p:cNvSpPr/>
            <p:nvPr/>
          </p:nvSpPr>
          <p:spPr bwMode="auto">
            <a:xfrm>
              <a:off x="1391787" y="3278980"/>
              <a:ext cx="1160462" cy="300039"/>
            </a:xfrm>
            <a:prstGeom prst="roundRect">
              <a:avLst>
                <a:gd name="adj" fmla="val 31003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760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15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70EB32F-A2BE-4FAB-B440-68E91ED0B320}"/>
                </a:ext>
              </a:extLst>
            </p:cNvPr>
            <p:cNvSpPr txBox="1"/>
            <p:nvPr/>
          </p:nvSpPr>
          <p:spPr bwMode="auto">
            <a:xfrm>
              <a:off x="1074287" y="3340893"/>
              <a:ext cx="1795462" cy="161925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 defTabSz="8760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52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West Total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930FD15-9E44-4FB3-873C-5596B13C0600}"/>
              </a:ext>
            </a:extLst>
          </p:cNvPr>
          <p:cNvGrpSpPr/>
          <p:nvPr/>
        </p:nvGrpSpPr>
        <p:grpSpPr>
          <a:xfrm>
            <a:off x="6673645" y="6240082"/>
            <a:ext cx="2016000" cy="300039"/>
            <a:chOff x="1074287" y="3278980"/>
            <a:chExt cx="1795462" cy="300039"/>
          </a:xfrm>
        </p:grpSpPr>
        <p:sp>
          <p:nvSpPr>
            <p:cNvPr id="19" name="Rounded Rectangle 43">
              <a:extLst>
                <a:ext uri="{FF2B5EF4-FFF2-40B4-BE49-F238E27FC236}">
                  <a16:creationId xmlns:a16="http://schemas.microsoft.com/office/drawing/2014/main" id="{806305A1-D784-4582-9CC4-6CE70B7ABC11}"/>
                </a:ext>
              </a:extLst>
            </p:cNvPr>
            <p:cNvSpPr/>
            <p:nvPr/>
          </p:nvSpPr>
          <p:spPr bwMode="auto">
            <a:xfrm>
              <a:off x="1391787" y="3278980"/>
              <a:ext cx="1160462" cy="300039"/>
            </a:xfrm>
            <a:prstGeom prst="roundRect">
              <a:avLst>
                <a:gd name="adj" fmla="val 3100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760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15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4DA8B67-2CFB-4631-8D52-E8BD8208A9F3}"/>
                </a:ext>
              </a:extLst>
            </p:cNvPr>
            <p:cNvSpPr txBox="1"/>
            <p:nvPr/>
          </p:nvSpPr>
          <p:spPr bwMode="auto">
            <a:xfrm>
              <a:off x="1074287" y="3340893"/>
              <a:ext cx="1795462" cy="161925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lstStyle/>
            <a:p>
              <a:pPr algn="ctr" defTabSz="8760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52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Key Account Total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6E08265-9231-406F-9427-03556C5AE484}"/>
              </a:ext>
            </a:extLst>
          </p:cNvPr>
          <p:cNvGrpSpPr/>
          <p:nvPr/>
        </p:nvGrpSpPr>
        <p:grpSpPr>
          <a:xfrm>
            <a:off x="6554330" y="3245263"/>
            <a:ext cx="2016000" cy="300039"/>
            <a:chOff x="1074287" y="3278980"/>
            <a:chExt cx="1795462" cy="300039"/>
          </a:xfrm>
        </p:grpSpPr>
        <p:sp>
          <p:nvSpPr>
            <p:cNvPr id="23" name="Rounded Rectangle 43">
              <a:extLst>
                <a:ext uri="{FF2B5EF4-FFF2-40B4-BE49-F238E27FC236}">
                  <a16:creationId xmlns:a16="http://schemas.microsoft.com/office/drawing/2014/main" id="{533CA513-BE62-41B9-BFB3-29DBE674528F}"/>
                </a:ext>
              </a:extLst>
            </p:cNvPr>
            <p:cNvSpPr/>
            <p:nvPr/>
          </p:nvSpPr>
          <p:spPr bwMode="auto">
            <a:xfrm>
              <a:off x="1391787" y="3278980"/>
              <a:ext cx="1160462" cy="300039"/>
            </a:xfrm>
            <a:prstGeom prst="roundRect">
              <a:avLst>
                <a:gd name="adj" fmla="val 31003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760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15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69C48C0-0EC5-4EB4-9B23-F1E03643A767}"/>
                </a:ext>
              </a:extLst>
            </p:cNvPr>
            <p:cNvSpPr txBox="1"/>
            <p:nvPr/>
          </p:nvSpPr>
          <p:spPr bwMode="auto">
            <a:xfrm>
              <a:off x="1074287" y="3340893"/>
              <a:ext cx="1795462" cy="161925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lstStyle/>
            <a:p>
              <a:pPr algn="ctr" defTabSz="8760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52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South Total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5390C56-40DF-4289-999E-EA5F5F4E2FD4}"/>
              </a:ext>
            </a:extLst>
          </p:cNvPr>
          <p:cNvGrpSpPr/>
          <p:nvPr/>
        </p:nvGrpSpPr>
        <p:grpSpPr>
          <a:xfrm>
            <a:off x="663065" y="6289472"/>
            <a:ext cx="2016000" cy="300039"/>
            <a:chOff x="1074287" y="3278980"/>
            <a:chExt cx="1795462" cy="300039"/>
          </a:xfrm>
        </p:grpSpPr>
        <p:sp>
          <p:nvSpPr>
            <p:cNvPr id="27" name="Rounded Rectangle 43">
              <a:extLst>
                <a:ext uri="{FF2B5EF4-FFF2-40B4-BE49-F238E27FC236}">
                  <a16:creationId xmlns:a16="http://schemas.microsoft.com/office/drawing/2014/main" id="{9E3E9948-2272-4104-BFDD-FD27D67A2695}"/>
                </a:ext>
              </a:extLst>
            </p:cNvPr>
            <p:cNvSpPr/>
            <p:nvPr/>
          </p:nvSpPr>
          <p:spPr bwMode="auto">
            <a:xfrm>
              <a:off x="1391787" y="3278980"/>
              <a:ext cx="1160462" cy="300039"/>
            </a:xfrm>
            <a:prstGeom prst="roundRect">
              <a:avLst>
                <a:gd name="adj" fmla="val 31003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760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015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34D62B9-294F-451A-95F7-DD6601553634}"/>
                </a:ext>
              </a:extLst>
            </p:cNvPr>
            <p:cNvSpPr txBox="1"/>
            <p:nvPr/>
          </p:nvSpPr>
          <p:spPr bwMode="auto">
            <a:xfrm>
              <a:off x="1074287" y="3340893"/>
              <a:ext cx="1795462" cy="161925"/>
            </a:xfrm>
            <a:prstGeom prst="rect">
              <a:avLst/>
            </a:prstGeom>
            <a:noFill/>
          </p:spPr>
          <p:txBody>
            <a:bodyPr lIns="0" tIns="0" rIns="0" bIns="0">
              <a:spAutoFit/>
            </a:bodyPr>
            <a:lstStyle/>
            <a:p>
              <a:pPr algn="ctr" defTabSz="8760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52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North Total</a:t>
              </a:r>
            </a:p>
          </p:txBody>
        </p:sp>
      </p:grpSp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10A3C0F5-522D-4D72-AB78-90F85B8659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5777426"/>
              </p:ext>
            </p:extLst>
          </p:nvPr>
        </p:nvGraphicFramePr>
        <p:xfrm>
          <a:off x="6950075" y="5945188"/>
          <a:ext cx="137160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3" name="Binary Worksheet" r:id="rId4" imgW="1371434" imgH="276117" progId="Excel.SheetBinaryMacroEnabled.12">
                  <p:link updateAutomatic="1"/>
                </p:oleObj>
              </mc:Choice>
              <mc:Fallback>
                <p:oleObj name="Binary Worksheet" r:id="rId4" imgW="1371434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950075" y="5945188"/>
                        <a:ext cx="137160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29">
            <a:extLst>
              <a:ext uri="{FF2B5EF4-FFF2-40B4-BE49-F238E27FC236}">
                <a16:creationId xmlns:a16="http://schemas.microsoft.com/office/drawing/2014/main" id="{B303EDDF-4702-40F1-B1D9-7FB574F0FC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5393070"/>
              </p:ext>
            </p:extLst>
          </p:nvPr>
        </p:nvGraphicFramePr>
        <p:xfrm>
          <a:off x="6996181" y="4719706"/>
          <a:ext cx="127635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4" name="Binary Worksheet" r:id="rId6" imgW="1276272" imgH="276117" progId="Excel.SheetBinaryMacroEnabled.12">
                  <p:link updateAutomatic="1"/>
                </p:oleObj>
              </mc:Choice>
              <mc:Fallback>
                <p:oleObj name="Binary Worksheet" r:id="rId6" imgW="1276272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96181" y="4719706"/>
                        <a:ext cx="127635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>
            <a:extLst>
              <a:ext uri="{FF2B5EF4-FFF2-40B4-BE49-F238E27FC236}">
                <a16:creationId xmlns:a16="http://schemas.microsoft.com/office/drawing/2014/main" id="{3B64E8E9-9CF4-4D86-8172-D376FF5653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7545386"/>
              </p:ext>
            </p:extLst>
          </p:nvPr>
        </p:nvGraphicFramePr>
        <p:xfrm>
          <a:off x="927100" y="5951538"/>
          <a:ext cx="137160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5" name="Binary Worksheet" r:id="rId8" imgW="1371434" imgH="276117" progId="Excel.SheetBinaryMacroEnabled.12">
                  <p:link updateAutomatic="1"/>
                </p:oleObj>
              </mc:Choice>
              <mc:Fallback>
                <p:oleObj name="Binary Worksheet" r:id="rId8" imgW="1371434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27100" y="5951538"/>
                        <a:ext cx="137160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>
            <a:extLst>
              <a:ext uri="{FF2B5EF4-FFF2-40B4-BE49-F238E27FC236}">
                <a16:creationId xmlns:a16="http://schemas.microsoft.com/office/drawing/2014/main" id="{F2CE153D-4A46-4091-B189-2BC11CA84D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9129408"/>
              </p:ext>
            </p:extLst>
          </p:nvPr>
        </p:nvGraphicFramePr>
        <p:xfrm>
          <a:off x="1011238" y="4754563"/>
          <a:ext cx="127635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6" name="Binary Worksheet" r:id="rId10" imgW="1276272" imgH="276117" progId="Excel.SheetBinaryMacroEnabled.12">
                  <p:link updateAutomatic="1"/>
                </p:oleObj>
              </mc:Choice>
              <mc:Fallback>
                <p:oleObj name="Binary Worksheet" r:id="rId10" imgW="1276272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11238" y="4754563"/>
                        <a:ext cx="127635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>
            <a:extLst>
              <a:ext uri="{FF2B5EF4-FFF2-40B4-BE49-F238E27FC236}">
                <a16:creationId xmlns:a16="http://schemas.microsoft.com/office/drawing/2014/main" id="{4339078B-C757-4687-9722-88DA5C5C85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3068499"/>
              </p:ext>
            </p:extLst>
          </p:nvPr>
        </p:nvGraphicFramePr>
        <p:xfrm>
          <a:off x="6845300" y="2894013"/>
          <a:ext cx="137160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7" name="Binary Worksheet" r:id="rId12" imgW="1371434" imgH="276117" progId="Excel.SheetBinaryMacroEnabled.12">
                  <p:link updateAutomatic="1"/>
                </p:oleObj>
              </mc:Choice>
              <mc:Fallback>
                <p:oleObj name="Binary Worksheet" r:id="rId12" imgW="1371434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845300" y="2894013"/>
                        <a:ext cx="137160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Object 36">
            <a:extLst>
              <a:ext uri="{FF2B5EF4-FFF2-40B4-BE49-F238E27FC236}">
                <a16:creationId xmlns:a16="http://schemas.microsoft.com/office/drawing/2014/main" id="{6A2ABCEC-8647-47F5-BF40-9109D139B8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138742"/>
              </p:ext>
            </p:extLst>
          </p:nvPr>
        </p:nvGraphicFramePr>
        <p:xfrm>
          <a:off x="6925296" y="1732031"/>
          <a:ext cx="127635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8" name="Binary Worksheet" r:id="rId14" imgW="1276272" imgH="276117" progId="Excel.SheetBinaryMacroEnabled.12">
                  <p:link updateAutomatic="1"/>
                </p:oleObj>
              </mc:Choice>
              <mc:Fallback>
                <p:oleObj name="Binary Worksheet" r:id="rId14" imgW="1276272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925296" y="1732031"/>
                        <a:ext cx="127635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7">
            <a:extLst>
              <a:ext uri="{FF2B5EF4-FFF2-40B4-BE49-F238E27FC236}">
                <a16:creationId xmlns:a16="http://schemas.microsoft.com/office/drawing/2014/main" id="{046782E5-4908-4B51-845A-5473B25F15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7274657"/>
              </p:ext>
            </p:extLst>
          </p:nvPr>
        </p:nvGraphicFramePr>
        <p:xfrm>
          <a:off x="946150" y="2944813"/>
          <a:ext cx="137160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9" name="Binary Worksheet" r:id="rId16" imgW="1371434" imgH="276117" progId="Excel.SheetBinaryMacroEnabled.12">
                  <p:link updateAutomatic="1"/>
                </p:oleObj>
              </mc:Choice>
              <mc:Fallback>
                <p:oleObj name="Binary Worksheet" r:id="rId16" imgW="1371434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946150" y="2944813"/>
                        <a:ext cx="137160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>
            <a:extLst>
              <a:ext uri="{FF2B5EF4-FFF2-40B4-BE49-F238E27FC236}">
                <a16:creationId xmlns:a16="http://schemas.microsoft.com/office/drawing/2014/main" id="{8A483E38-D9E3-4DB1-8C5A-AD684039EE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5349705"/>
              </p:ext>
            </p:extLst>
          </p:nvPr>
        </p:nvGraphicFramePr>
        <p:xfrm>
          <a:off x="1143000" y="1708150"/>
          <a:ext cx="127635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0" name="Binary Worksheet" r:id="rId18" imgW="1276272" imgH="276117" progId="Excel.SheetBinaryMacroEnabled.12">
                  <p:link updateAutomatic="1"/>
                </p:oleObj>
              </mc:Choice>
              <mc:Fallback>
                <p:oleObj name="Binary Worksheet" r:id="rId18" imgW="1276272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143000" y="1708150"/>
                        <a:ext cx="127635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" name="Object 43">
            <a:extLst>
              <a:ext uri="{FF2B5EF4-FFF2-40B4-BE49-F238E27FC236}">
                <a16:creationId xmlns:a16="http://schemas.microsoft.com/office/drawing/2014/main" id="{21AAB24B-FD9D-4182-9D9F-298E46B1D6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3559316"/>
              </p:ext>
            </p:extLst>
          </p:nvPr>
        </p:nvGraphicFramePr>
        <p:xfrm>
          <a:off x="11377613" y="3941763"/>
          <a:ext cx="7715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1" name="Binary Worksheet" r:id="rId20" imgW="771405" imgH="276117" progId="Excel.SheetBinaryMacroEnabled.12">
                  <p:link updateAutomatic="1"/>
                </p:oleObj>
              </mc:Choice>
              <mc:Fallback>
                <p:oleObj name="Binary Worksheet" r:id="rId20" imgW="771405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1377613" y="3941763"/>
                        <a:ext cx="77152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Object 44">
            <a:extLst>
              <a:ext uri="{FF2B5EF4-FFF2-40B4-BE49-F238E27FC236}">
                <a16:creationId xmlns:a16="http://schemas.microsoft.com/office/drawing/2014/main" id="{7C292250-B1D4-4E8F-89E6-DE5585462F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3346037"/>
              </p:ext>
            </p:extLst>
          </p:nvPr>
        </p:nvGraphicFramePr>
        <p:xfrm>
          <a:off x="5335588" y="3929063"/>
          <a:ext cx="7715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2" name="Binary Worksheet" r:id="rId22" imgW="771405" imgH="276117" progId="Excel.SheetBinaryMacroEnabled.12">
                  <p:link updateAutomatic="1"/>
                </p:oleObj>
              </mc:Choice>
              <mc:Fallback>
                <p:oleObj name="Binary Worksheet" r:id="rId22" imgW="771405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5335588" y="3929063"/>
                        <a:ext cx="77152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" name="TextBox 45">
            <a:extLst>
              <a:ext uri="{FF2B5EF4-FFF2-40B4-BE49-F238E27FC236}">
                <a16:creationId xmlns:a16="http://schemas.microsoft.com/office/drawing/2014/main" id="{2EFB8D5B-06B4-416C-A10D-6CD778EFCE9F}"/>
              </a:ext>
            </a:extLst>
          </p:cNvPr>
          <p:cNvSpPr txBox="1"/>
          <p:nvPr/>
        </p:nvSpPr>
        <p:spPr>
          <a:xfrm>
            <a:off x="3047085" y="996587"/>
            <a:ext cx="2288944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rgbClr val="7030A0"/>
                </a:solidFill>
              </a:rPr>
              <a:t>Volume Contribution</a:t>
            </a:r>
            <a:endParaRPr lang="en-NG" sz="1150" b="1" dirty="0">
              <a:solidFill>
                <a:srgbClr val="7030A0"/>
              </a:solidFill>
            </a:endParaRPr>
          </a:p>
        </p:txBody>
      </p:sp>
      <p:graphicFrame>
        <p:nvGraphicFramePr>
          <p:cNvPr id="47" name="Object 46">
            <a:extLst>
              <a:ext uri="{FF2B5EF4-FFF2-40B4-BE49-F238E27FC236}">
                <a16:creationId xmlns:a16="http://schemas.microsoft.com/office/drawing/2014/main" id="{B16660DE-9C2B-4ABF-B70A-A59DD1DFDE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2489347"/>
              </p:ext>
            </p:extLst>
          </p:nvPr>
        </p:nvGraphicFramePr>
        <p:xfrm>
          <a:off x="11276013" y="981075"/>
          <a:ext cx="7715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3" name="Binary Worksheet" r:id="rId24" imgW="771405" imgH="276117" progId="Excel.SheetBinaryMacroEnabled.12">
                  <p:link updateAutomatic="1"/>
                </p:oleObj>
              </mc:Choice>
              <mc:Fallback>
                <p:oleObj name="Binary Worksheet" r:id="rId24" imgW="771405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1276013" y="981075"/>
                        <a:ext cx="77152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" name="Object 48">
            <a:extLst>
              <a:ext uri="{FF2B5EF4-FFF2-40B4-BE49-F238E27FC236}">
                <a16:creationId xmlns:a16="http://schemas.microsoft.com/office/drawing/2014/main" id="{0D815D36-9BEA-469A-9413-F83433FF14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4747883"/>
              </p:ext>
            </p:extLst>
          </p:nvPr>
        </p:nvGraphicFramePr>
        <p:xfrm>
          <a:off x="5272088" y="990600"/>
          <a:ext cx="7715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4" name="Binary Worksheet" r:id="rId26" imgW="771405" imgH="276117" progId="Excel.SheetBinaryMacroEnabled.12">
                  <p:link updateAutomatic="1"/>
                </p:oleObj>
              </mc:Choice>
              <mc:Fallback>
                <p:oleObj name="Binary Worksheet" r:id="rId26" imgW="771405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272088" y="990600"/>
                        <a:ext cx="77152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2151406B-032F-4248-8D03-2551E7A92FB1}"/>
              </a:ext>
            </a:extLst>
          </p:cNvPr>
          <p:cNvSpPr txBox="1"/>
          <p:nvPr/>
        </p:nvSpPr>
        <p:spPr>
          <a:xfrm>
            <a:off x="3033833" y="1949159"/>
            <a:ext cx="1507845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rgbClr val="7030A0"/>
                </a:solidFill>
              </a:rPr>
              <a:t>Volume</a:t>
            </a:r>
            <a:r>
              <a:rPr lang="en-US" sz="1150" b="1" dirty="0"/>
              <a:t> </a:t>
            </a:r>
            <a:r>
              <a:rPr lang="en-US" sz="1150" b="1" dirty="0">
                <a:solidFill>
                  <a:srgbClr val="7030A0"/>
                </a:solidFill>
              </a:rPr>
              <a:t>Target</a:t>
            </a:r>
            <a:endParaRPr lang="en-NG" sz="1150" b="1" dirty="0">
              <a:solidFill>
                <a:srgbClr val="7030A0"/>
              </a:solidFill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8A18AAE-DDD3-4AF1-8644-8791BDAE23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2828166"/>
              </p:ext>
            </p:extLst>
          </p:nvPr>
        </p:nvGraphicFramePr>
        <p:xfrm>
          <a:off x="11008554" y="4879572"/>
          <a:ext cx="11811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5" name="Binary Worksheet" r:id="rId28" imgW="1181109" imgH="304870" progId="Excel.SheetBinaryMacroEnabled.12">
                  <p:embed/>
                </p:oleObj>
              </mc:Choice>
              <mc:Fallback>
                <p:oleObj name="Binary Worksheet" r:id="rId28" imgW="1181109" imgH="304870" progId="Excel.SheetBinary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11008554" y="4879572"/>
                        <a:ext cx="11811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AC07356-E241-41D2-AB10-94B9ABD5D4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3942066"/>
              </p:ext>
            </p:extLst>
          </p:nvPr>
        </p:nvGraphicFramePr>
        <p:xfrm>
          <a:off x="4956175" y="4894263"/>
          <a:ext cx="118110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6" name="Binary Worksheet" r:id="rId30" imgW="1181109" imgH="276117" progId="Excel.SheetBinaryMacroEnabled.12">
                  <p:link updateAutomatic="1"/>
                </p:oleObj>
              </mc:Choice>
              <mc:Fallback>
                <p:oleObj name="Binary Worksheet" r:id="rId30" imgW="1181109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1"/>
                      <a:stretch>
                        <a:fillRect/>
                      </a:stretch>
                    </p:blipFill>
                    <p:spPr>
                      <a:xfrm>
                        <a:off x="4956175" y="4894263"/>
                        <a:ext cx="118110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4819D41-CAED-46AC-AD2C-5196516998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1695477"/>
              </p:ext>
            </p:extLst>
          </p:nvPr>
        </p:nvGraphicFramePr>
        <p:xfrm>
          <a:off x="10977563" y="1924050"/>
          <a:ext cx="118110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7" name="Binary Worksheet" r:id="rId32" imgW="1181109" imgH="276117" progId="Excel.SheetBinaryMacroEnabled.12">
                  <p:link updateAutomatic="1"/>
                </p:oleObj>
              </mc:Choice>
              <mc:Fallback>
                <p:oleObj name="Binary Worksheet" r:id="rId32" imgW="1181109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10977563" y="1924050"/>
                        <a:ext cx="118110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6FB542A-E089-471C-9EDF-2185C38944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9121654"/>
              </p:ext>
            </p:extLst>
          </p:nvPr>
        </p:nvGraphicFramePr>
        <p:xfrm>
          <a:off x="4911725" y="1949450"/>
          <a:ext cx="118110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8" name="Binary Worksheet" r:id="rId34" imgW="1181109" imgH="276117" progId="Excel.SheetBinaryMacroEnabled.12">
                  <p:link updateAutomatic="1"/>
                </p:oleObj>
              </mc:Choice>
              <mc:Fallback>
                <p:oleObj name="Binary Worksheet" r:id="rId34" imgW="1181109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4911725" y="1949450"/>
                        <a:ext cx="118110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TextBox 52">
            <a:extLst>
              <a:ext uri="{FF2B5EF4-FFF2-40B4-BE49-F238E27FC236}">
                <a16:creationId xmlns:a16="http://schemas.microsoft.com/office/drawing/2014/main" id="{322F3543-BF91-461E-B109-74EF6903D4ED}"/>
              </a:ext>
            </a:extLst>
          </p:cNvPr>
          <p:cNvSpPr txBox="1"/>
          <p:nvPr/>
        </p:nvSpPr>
        <p:spPr>
          <a:xfrm>
            <a:off x="3047085" y="1472873"/>
            <a:ext cx="1590165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rgbClr val="7030A0"/>
                </a:solidFill>
              </a:rPr>
              <a:t>SPLY (Cases)</a:t>
            </a:r>
            <a:endParaRPr lang="en-NG" sz="1150" b="1" dirty="0">
              <a:solidFill>
                <a:srgbClr val="7030A0"/>
              </a:solidFill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9570637-5F15-44D8-8924-97B18A2068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3709669"/>
              </p:ext>
            </p:extLst>
          </p:nvPr>
        </p:nvGraphicFramePr>
        <p:xfrm>
          <a:off x="11368088" y="4432300"/>
          <a:ext cx="62865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9" name="Binary Worksheet" r:id="rId36" imgW="628662" imgH="276117" progId="Excel.SheetBinaryMacroEnabled.12">
                  <p:link updateAutomatic="1"/>
                </p:oleObj>
              </mc:Choice>
              <mc:Fallback>
                <p:oleObj name="Binary Worksheet" r:id="rId36" imgW="628662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7"/>
                      <a:stretch>
                        <a:fillRect/>
                      </a:stretch>
                    </p:blipFill>
                    <p:spPr>
                      <a:xfrm>
                        <a:off x="11368088" y="4432300"/>
                        <a:ext cx="62865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0BFF73E-29BB-4E2E-8740-210791B027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7480647"/>
              </p:ext>
            </p:extLst>
          </p:nvPr>
        </p:nvGraphicFramePr>
        <p:xfrm>
          <a:off x="5381625" y="4413250"/>
          <a:ext cx="62865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0" name="Binary Worksheet" r:id="rId38" imgW="628662" imgH="276117" progId="Excel.SheetBinaryMacroEnabled.12">
                  <p:link updateAutomatic="1"/>
                </p:oleObj>
              </mc:Choice>
              <mc:Fallback>
                <p:oleObj name="Binary Worksheet" r:id="rId38" imgW="628662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9"/>
                      <a:stretch>
                        <a:fillRect/>
                      </a:stretch>
                    </p:blipFill>
                    <p:spPr>
                      <a:xfrm>
                        <a:off x="5381625" y="4413250"/>
                        <a:ext cx="62865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E5556942-645B-4474-8446-BA98EAB41A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5047244"/>
              </p:ext>
            </p:extLst>
          </p:nvPr>
        </p:nvGraphicFramePr>
        <p:xfrm>
          <a:off x="11385550" y="1447800"/>
          <a:ext cx="62865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1" name="Binary Worksheet" r:id="rId40" imgW="628662" imgH="276117" progId="Excel.SheetBinaryMacroEnabled.12">
                  <p:link updateAutomatic="1"/>
                </p:oleObj>
              </mc:Choice>
              <mc:Fallback>
                <p:oleObj name="Binary Worksheet" r:id="rId40" imgW="628662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1"/>
                      <a:stretch>
                        <a:fillRect/>
                      </a:stretch>
                    </p:blipFill>
                    <p:spPr>
                      <a:xfrm>
                        <a:off x="11385550" y="1447800"/>
                        <a:ext cx="62865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>
            <a:extLst>
              <a:ext uri="{FF2B5EF4-FFF2-40B4-BE49-F238E27FC236}">
                <a16:creationId xmlns:a16="http://schemas.microsoft.com/office/drawing/2014/main" id="{B18352DD-FABA-4D67-A4F2-F281ABF3D6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0382309"/>
              </p:ext>
            </p:extLst>
          </p:nvPr>
        </p:nvGraphicFramePr>
        <p:xfrm>
          <a:off x="5370513" y="1457325"/>
          <a:ext cx="628650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2" name="Binary Worksheet" r:id="rId42" imgW="628662" imgH="276117" progId="Excel.SheetBinaryMacroEnabled.12">
                  <p:link updateAutomatic="1"/>
                </p:oleObj>
              </mc:Choice>
              <mc:Fallback>
                <p:oleObj name="Binary Worksheet" r:id="rId42" imgW="628662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3"/>
                      <a:stretch>
                        <a:fillRect/>
                      </a:stretch>
                    </p:blipFill>
                    <p:spPr>
                      <a:xfrm>
                        <a:off x="5370513" y="1457325"/>
                        <a:ext cx="628650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9" name="TextBox 58">
            <a:extLst>
              <a:ext uri="{FF2B5EF4-FFF2-40B4-BE49-F238E27FC236}">
                <a16:creationId xmlns:a16="http://schemas.microsoft.com/office/drawing/2014/main" id="{FB6AE1A5-B8F8-497E-9501-15616AB2C37F}"/>
              </a:ext>
            </a:extLst>
          </p:cNvPr>
          <p:cNvSpPr txBox="1"/>
          <p:nvPr/>
        </p:nvSpPr>
        <p:spPr>
          <a:xfrm>
            <a:off x="3047085" y="2442181"/>
            <a:ext cx="1205459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rgbClr val="7030A0"/>
                </a:solidFill>
              </a:rPr>
              <a:t>Sales Value</a:t>
            </a:r>
            <a:endParaRPr lang="en-NG" sz="1150" b="1" dirty="0">
              <a:solidFill>
                <a:srgbClr val="7030A0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26A3BA2-788D-4079-9831-652535314EC7}"/>
              </a:ext>
            </a:extLst>
          </p:cNvPr>
          <p:cNvSpPr txBox="1"/>
          <p:nvPr/>
        </p:nvSpPr>
        <p:spPr>
          <a:xfrm>
            <a:off x="3047085" y="2918469"/>
            <a:ext cx="1707558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rgbClr val="7030A0"/>
                </a:solidFill>
              </a:rPr>
              <a:t>Top Selling Focus Brand</a:t>
            </a:r>
            <a:endParaRPr lang="en-NG" sz="1150" b="1" dirty="0">
              <a:solidFill>
                <a:srgbClr val="7030A0"/>
              </a:solidFill>
            </a:endParaRPr>
          </a:p>
        </p:txBody>
      </p:sp>
      <p:graphicFrame>
        <p:nvGraphicFramePr>
          <p:cNvPr id="41" name="Object 40">
            <a:extLst>
              <a:ext uri="{FF2B5EF4-FFF2-40B4-BE49-F238E27FC236}">
                <a16:creationId xmlns:a16="http://schemas.microsoft.com/office/drawing/2014/main" id="{F2D5E08B-F654-4813-8053-584CE5204B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2118248"/>
              </p:ext>
            </p:extLst>
          </p:nvPr>
        </p:nvGraphicFramePr>
        <p:xfrm>
          <a:off x="8953814" y="6201276"/>
          <a:ext cx="2633663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3" name="Binary Worksheet" r:id="rId44" imgW="2162209" imgH="276117" progId="Excel.SheetBinaryMacroEnabled.12">
                  <p:link updateAutomatic="1"/>
                </p:oleObj>
              </mc:Choice>
              <mc:Fallback>
                <p:oleObj name="Binary Worksheet" r:id="rId44" imgW="2162209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8953814" y="6201276"/>
                        <a:ext cx="2633663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7" name="Object 66">
            <a:extLst>
              <a:ext uri="{FF2B5EF4-FFF2-40B4-BE49-F238E27FC236}">
                <a16:creationId xmlns:a16="http://schemas.microsoft.com/office/drawing/2014/main" id="{962B40D8-D754-4E90-B9B7-BDC5A1AA0A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57880"/>
              </p:ext>
            </p:extLst>
          </p:nvPr>
        </p:nvGraphicFramePr>
        <p:xfrm>
          <a:off x="10123488" y="5381625"/>
          <a:ext cx="19145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4" name="Binary Worksheet" r:id="rId46" imgW="1914618" imgH="276117" progId="Excel.SheetBinaryMacroEnabled.12">
                  <p:link updateAutomatic="1"/>
                </p:oleObj>
              </mc:Choice>
              <mc:Fallback>
                <p:oleObj name="Binary Worksheet" r:id="rId46" imgW="1914618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7"/>
                      <a:stretch>
                        <a:fillRect/>
                      </a:stretch>
                    </p:blipFill>
                    <p:spPr>
                      <a:xfrm>
                        <a:off x="10123488" y="5381625"/>
                        <a:ext cx="191452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" name="Object 67">
            <a:extLst>
              <a:ext uri="{FF2B5EF4-FFF2-40B4-BE49-F238E27FC236}">
                <a16:creationId xmlns:a16="http://schemas.microsoft.com/office/drawing/2014/main" id="{51D3D310-F747-4FAA-A564-28A346A55C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4152146"/>
              </p:ext>
            </p:extLst>
          </p:nvPr>
        </p:nvGraphicFramePr>
        <p:xfrm>
          <a:off x="4178300" y="2454275"/>
          <a:ext cx="19145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5" name="Binary Worksheet" r:id="rId48" imgW="1914618" imgH="276117" progId="Excel.SheetBinaryMacroEnabled.12">
                  <p:link updateAutomatic="1"/>
                </p:oleObj>
              </mc:Choice>
              <mc:Fallback>
                <p:oleObj name="Binary Worksheet" r:id="rId48" imgW="1914618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9"/>
                      <a:stretch>
                        <a:fillRect/>
                      </a:stretch>
                    </p:blipFill>
                    <p:spPr>
                      <a:xfrm>
                        <a:off x="4178300" y="2454275"/>
                        <a:ext cx="191452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9" name="Object 68">
            <a:extLst>
              <a:ext uri="{FF2B5EF4-FFF2-40B4-BE49-F238E27FC236}">
                <a16:creationId xmlns:a16="http://schemas.microsoft.com/office/drawing/2014/main" id="{C145EA92-DB37-4FA9-BCAF-8F6FB71B54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573884"/>
              </p:ext>
            </p:extLst>
          </p:nvPr>
        </p:nvGraphicFramePr>
        <p:xfrm>
          <a:off x="2992154" y="3159125"/>
          <a:ext cx="216217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6" name="Binary Worksheet" r:id="rId50" imgW="2162209" imgH="276117" progId="Excel.SheetBinaryMacroEnabled.12">
                  <p:link updateAutomatic="1"/>
                </p:oleObj>
              </mc:Choice>
              <mc:Fallback>
                <p:oleObj name="Binary Worksheet" r:id="rId50" imgW="2162209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2992154" y="3159125"/>
                        <a:ext cx="216217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DA988013-950B-46DB-A6A0-0F133AF8D261}"/>
              </a:ext>
            </a:extLst>
          </p:cNvPr>
          <p:cNvSpPr/>
          <p:nvPr/>
        </p:nvSpPr>
        <p:spPr>
          <a:xfrm>
            <a:off x="2994077" y="1001971"/>
            <a:ext cx="3046109" cy="26719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8760F7EC-5983-4ADA-B44B-8B414AFDCA80}"/>
              </a:ext>
            </a:extLst>
          </p:cNvPr>
          <p:cNvSpPr/>
          <p:nvPr/>
        </p:nvSpPr>
        <p:spPr>
          <a:xfrm>
            <a:off x="2998156" y="1479969"/>
            <a:ext cx="3046109" cy="26719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3E7A2EA3-5F15-4DB4-8CEF-E34E6268FC5B}"/>
              </a:ext>
            </a:extLst>
          </p:cNvPr>
          <p:cNvSpPr/>
          <p:nvPr/>
        </p:nvSpPr>
        <p:spPr>
          <a:xfrm>
            <a:off x="3000960" y="1957967"/>
            <a:ext cx="3046109" cy="26719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6F90175C-0FEE-474E-99B1-9A4D1DB3A585}"/>
              </a:ext>
            </a:extLst>
          </p:cNvPr>
          <p:cNvSpPr/>
          <p:nvPr/>
        </p:nvSpPr>
        <p:spPr>
          <a:xfrm>
            <a:off x="3006568" y="2476643"/>
            <a:ext cx="3046109" cy="26719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B1E87CEE-D9AA-49F1-B592-A00A98732467}"/>
              </a:ext>
            </a:extLst>
          </p:cNvPr>
          <p:cNvSpPr/>
          <p:nvPr/>
        </p:nvSpPr>
        <p:spPr>
          <a:xfrm>
            <a:off x="3009372" y="2954641"/>
            <a:ext cx="3046109" cy="550358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7F88C5F-9B95-4D23-A11E-41DEAB24868B}"/>
              </a:ext>
            </a:extLst>
          </p:cNvPr>
          <p:cNvSpPr txBox="1"/>
          <p:nvPr/>
        </p:nvSpPr>
        <p:spPr>
          <a:xfrm>
            <a:off x="9003938" y="963459"/>
            <a:ext cx="2288944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rgbClr val="00B050"/>
                </a:solidFill>
              </a:rPr>
              <a:t>Volume Contribution</a:t>
            </a:r>
            <a:endParaRPr lang="en-NG" sz="1150" b="1" dirty="0">
              <a:solidFill>
                <a:srgbClr val="00B050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5804433-2035-4BA3-9072-F3B15B6421BC}"/>
              </a:ext>
            </a:extLst>
          </p:cNvPr>
          <p:cNvSpPr txBox="1"/>
          <p:nvPr/>
        </p:nvSpPr>
        <p:spPr>
          <a:xfrm>
            <a:off x="9003938" y="1929283"/>
            <a:ext cx="1507845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rgbClr val="00B050"/>
                </a:solidFill>
              </a:rPr>
              <a:t>Volume Target</a:t>
            </a:r>
            <a:endParaRPr lang="en-NG" sz="1150" b="1" dirty="0">
              <a:solidFill>
                <a:srgbClr val="00B050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FC88AD15-82C2-41FC-94CB-CB9484081700}"/>
              </a:ext>
            </a:extLst>
          </p:cNvPr>
          <p:cNvSpPr txBox="1"/>
          <p:nvPr/>
        </p:nvSpPr>
        <p:spPr>
          <a:xfrm>
            <a:off x="9003938" y="1426493"/>
            <a:ext cx="1701309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rgbClr val="00B050"/>
                </a:solidFill>
              </a:rPr>
              <a:t>SPLY (Cases)</a:t>
            </a:r>
            <a:endParaRPr lang="en-NG" sz="1150" b="1" dirty="0">
              <a:solidFill>
                <a:srgbClr val="00B05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E92D2650-543E-4A70-84D1-A861D49CA03A}"/>
              </a:ext>
            </a:extLst>
          </p:cNvPr>
          <p:cNvSpPr txBox="1"/>
          <p:nvPr/>
        </p:nvSpPr>
        <p:spPr>
          <a:xfrm>
            <a:off x="9016429" y="2448538"/>
            <a:ext cx="1205459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rgbClr val="00B050"/>
                </a:solidFill>
              </a:rPr>
              <a:t>Sales Value</a:t>
            </a:r>
            <a:endParaRPr lang="en-NG" sz="1150" b="1" dirty="0">
              <a:solidFill>
                <a:srgbClr val="00B050"/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77A23F42-0E87-40FA-BA92-DB2F56C12A95}"/>
              </a:ext>
            </a:extLst>
          </p:cNvPr>
          <p:cNvSpPr txBox="1"/>
          <p:nvPr/>
        </p:nvSpPr>
        <p:spPr>
          <a:xfrm>
            <a:off x="9016429" y="2924826"/>
            <a:ext cx="1841026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rgbClr val="00B050"/>
                </a:solidFill>
              </a:rPr>
              <a:t>Top Selling Focus Brand</a:t>
            </a:r>
            <a:endParaRPr lang="en-NG" sz="1150" b="1" dirty="0">
              <a:solidFill>
                <a:srgbClr val="00B050"/>
              </a:solidFill>
            </a:endParaRPr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F58DFCC5-03FD-4D11-BF6F-45B4EA879641}"/>
              </a:ext>
            </a:extLst>
          </p:cNvPr>
          <p:cNvSpPr/>
          <p:nvPr/>
        </p:nvSpPr>
        <p:spPr>
          <a:xfrm>
            <a:off x="9003938" y="982095"/>
            <a:ext cx="3046109" cy="267193"/>
          </a:xfrm>
          <a:prstGeom prst="roundRect">
            <a:avLst/>
          </a:prstGeom>
          <a:noFill/>
          <a:ln w="254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A6129893-6CE4-4DF5-B040-55D532DE3B44}"/>
              </a:ext>
            </a:extLst>
          </p:cNvPr>
          <p:cNvSpPr/>
          <p:nvPr/>
        </p:nvSpPr>
        <p:spPr>
          <a:xfrm>
            <a:off x="9008017" y="1473345"/>
            <a:ext cx="3046109" cy="267193"/>
          </a:xfrm>
          <a:prstGeom prst="roundRect">
            <a:avLst/>
          </a:prstGeom>
          <a:noFill/>
          <a:ln w="254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90B8FF26-6E50-4BA6-A663-713BEE3DC4F6}"/>
              </a:ext>
            </a:extLst>
          </p:cNvPr>
          <p:cNvSpPr/>
          <p:nvPr/>
        </p:nvSpPr>
        <p:spPr>
          <a:xfrm>
            <a:off x="9010821" y="1938091"/>
            <a:ext cx="3046109" cy="267193"/>
          </a:xfrm>
          <a:prstGeom prst="roundRect">
            <a:avLst/>
          </a:prstGeom>
          <a:noFill/>
          <a:ln w="254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F5012B69-05A7-488B-BBAA-33DF0911768E}"/>
              </a:ext>
            </a:extLst>
          </p:cNvPr>
          <p:cNvSpPr/>
          <p:nvPr/>
        </p:nvSpPr>
        <p:spPr>
          <a:xfrm>
            <a:off x="9028920" y="2456496"/>
            <a:ext cx="3046109" cy="267193"/>
          </a:xfrm>
          <a:prstGeom prst="roundRect">
            <a:avLst/>
          </a:prstGeom>
          <a:noFill/>
          <a:ln w="254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95F9EC17-0106-44B9-A291-B52342C1632C}"/>
              </a:ext>
            </a:extLst>
          </p:cNvPr>
          <p:cNvSpPr/>
          <p:nvPr/>
        </p:nvSpPr>
        <p:spPr>
          <a:xfrm>
            <a:off x="9031724" y="2934494"/>
            <a:ext cx="3046109" cy="631410"/>
          </a:xfrm>
          <a:prstGeom prst="roundRect">
            <a:avLst/>
          </a:prstGeom>
          <a:noFill/>
          <a:ln w="254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aphicFrame>
        <p:nvGraphicFramePr>
          <p:cNvPr id="89" name="Object 88">
            <a:extLst>
              <a:ext uri="{FF2B5EF4-FFF2-40B4-BE49-F238E27FC236}">
                <a16:creationId xmlns:a16="http://schemas.microsoft.com/office/drawing/2014/main" id="{C5C12F13-AD1A-44BA-ADCE-EADEF0EB5F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5057807"/>
              </p:ext>
            </p:extLst>
          </p:nvPr>
        </p:nvGraphicFramePr>
        <p:xfrm>
          <a:off x="10204450" y="2438400"/>
          <a:ext cx="19145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7" name="Binary Worksheet" r:id="rId51" imgW="1914618" imgH="276117" progId="Excel.SheetBinaryMacroEnabled.12">
                  <p:link updateAutomatic="1"/>
                </p:oleObj>
              </mc:Choice>
              <mc:Fallback>
                <p:oleObj name="Binary Worksheet" r:id="rId51" imgW="1914618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2"/>
                      <a:stretch>
                        <a:fillRect/>
                      </a:stretch>
                    </p:blipFill>
                    <p:spPr>
                      <a:xfrm>
                        <a:off x="10204450" y="2438400"/>
                        <a:ext cx="191452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0" name="Object 89">
            <a:extLst>
              <a:ext uri="{FF2B5EF4-FFF2-40B4-BE49-F238E27FC236}">
                <a16:creationId xmlns:a16="http://schemas.microsoft.com/office/drawing/2014/main" id="{B4CAB33B-8191-44D3-B730-8DBD40E69C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7725299"/>
              </p:ext>
            </p:extLst>
          </p:nvPr>
        </p:nvGraphicFramePr>
        <p:xfrm>
          <a:off x="9050660" y="3209925"/>
          <a:ext cx="216217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8" name="Binary Worksheet" r:id="rId53" imgW="2162209" imgH="276117" progId="Excel.SheetBinaryMacroEnabled.12">
                  <p:link updateAutomatic="1"/>
                </p:oleObj>
              </mc:Choice>
              <mc:Fallback>
                <p:oleObj name="Binary Worksheet" r:id="rId53" imgW="2162209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9050660" y="3209925"/>
                        <a:ext cx="216217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5" name="TextBox 114">
            <a:extLst>
              <a:ext uri="{FF2B5EF4-FFF2-40B4-BE49-F238E27FC236}">
                <a16:creationId xmlns:a16="http://schemas.microsoft.com/office/drawing/2014/main" id="{0F45A5D2-EDC0-4DF7-873F-3F406D063FC8}"/>
              </a:ext>
            </a:extLst>
          </p:cNvPr>
          <p:cNvSpPr txBox="1"/>
          <p:nvPr/>
        </p:nvSpPr>
        <p:spPr>
          <a:xfrm>
            <a:off x="8997689" y="3912617"/>
            <a:ext cx="2288944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chemeClr val="accent1"/>
                </a:solidFill>
              </a:rPr>
              <a:t>Volume Contribution</a:t>
            </a:r>
            <a:endParaRPr lang="en-NG" sz="1150" b="1" dirty="0">
              <a:solidFill>
                <a:srgbClr val="00B050"/>
              </a:solidFill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CD28A2B2-9728-49BF-A01A-6B9AB3C9E1D8}"/>
              </a:ext>
            </a:extLst>
          </p:cNvPr>
          <p:cNvSpPr txBox="1"/>
          <p:nvPr/>
        </p:nvSpPr>
        <p:spPr>
          <a:xfrm>
            <a:off x="8997689" y="4865189"/>
            <a:ext cx="1507845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chemeClr val="accent1"/>
                </a:solidFill>
              </a:rPr>
              <a:t>Volume Target</a:t>
            </a:r>
            <a:endParaRPr lang="en-NG" sz="1150" b="1" dirty="0">
              <a:solidFill>
                <a:srgbClr val="00B050"/>
              </a:solidFill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EB258CEF-1B86-4F55-95E1-EA7B92AE649F}"/>
              </a:ext>
            </a:extLst>
          </p:cNvPr>
          <p:cNvSpPr txBox="1"/>
          <p:nvPr/>
        </p:nvSpPr>
        <p:spPr>
          <a:xfrm>
            <a:off x="8997689" y="4388903"/>
            <a:ext cx="1507845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chemeClr val="accent1"/>
                </a:solidFill>
              </a:rPr>
              <a:t>SPLY (Cases)</a:t>
            </a:r>
            <a:endParaRPr lang="en-NG" sz="1150" b="1" dirty="0">
              <a:solidFill>
                <a:schemeClr val="accent1"/>
              </a:solidFill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045A282-1262-4926-81C6-2FC882146566}"/>
              </a:ext>
            </a:extLst>
          </p:cNvPr>
          <p:cNvSpPr txBox="1"/>
          <p:nvPr/>
        </p:nvSpPr>
        <p:spPr>
          <a:xfrm>
            <a:off x="8985198" y="5370541"/>
            <a:ext cx="1205459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chemeClr val="accent1"/>
                </a:solidFill>
              </a:rPr>
              <a:t>Sales Value</a:t>
            </a:r>
            <a:endParaRPr lang="en-NG" sz="1150" b="1" dirty="0">
              <a:solidFill>
                <a:schemeClr val="accent1"/>
              </a:solidFill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976468D-0857-40F6-895D-94EE1FCCF427}"/>
              </a:ext>
            </a:extLst>
          </p:cNvPr>
          <p:cNvSpPr txBox="1"/>
          <p:nvPr/>
        </p:nvSpPr>
        <p:spPr>
          <a:xfrm>
            <a:off x="8985198" y="5846829"/>
            <a:ext cx="1713807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chemeClr val="accent1"/>
                </a:solidFill>
              </a:rPr>
              <a:t>Top Selling Focus Brand</a:t>
            </a:r>
            <a:endParaRPr lang="en-NG" sz="1150" b="1" dirty="0">
              <a:solidFill>
                <a:schemeClr val="accent1"/>
              </a:solidFill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0408624D-6891-4523-A3BA-F195370819A6}"/>
              </a:ext>
            </a:extLst>
          </p:cNvPr>
          <p:cNvSpPr/>
          <p:nvPr/>
        </p:nvSpPr>
        <p:spPr>
          <a:xfrm>
            <a:off x="8997689" y="3944505"/>
            <a:ext cx="3046109" cy="26719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sp>
        <p:nvSpPr>
          <p:cNvPr id="122" name="Rectangle: Rounded Corners 121">
            <a:extLst>
              <a:ext uri="{FF2B5EF4-FFF2-40B4-BE49-F238E27FC236}">
                <a16:creationId xmlns:a16="http://schemas.microsoft.com/office/drawing/2014/main" id="{C0249A72-509B-4D48-980E-CDCB525C9BC1}"/>
              </a:ext>
            </a:extLst>
          </p:cNvPr>
          <p:cNvSpPr/>
          <p:nvPr/>
        </p:nvSpPr>
        <p:spPr>
          <a:xfrm>
            <a:off x="9001768" y="4422503"/>
            <a:ext cx="3046109" cy="26719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sp>
        <p:nvSpPr>
          <p:cNvPr id="123" name="Rectangle: Rounded Corners 122">
            <a:extLst>
              <a:ext uri="{FF2B5EF4-FFF2-40B4-BE49-F238E27FC236}">
                <a16:creationId xmlns:a16="http://schemas.microsoft.com/office/drawing/2014/main" id="{0DD4DA22-1661-436F-BCCC-DED7A7D10FC6}"/>
              </a:ext>
            </a:extLst>
          </p:cNvPr>
          <p:cNvSpPr/>
          <p:nvPr/>
        </p:nvSpPr>
        <p:spPr>
          <a:xfrm>
            <a:off x="9004572" y="4900501"/>
            <a:ext cx="3046109" cy="26719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0B795A15-1E70-4528-A5F0-0BCE7D70B4B4}"/>
              </a:ext>
            </a:extLst>
          </p:cNvPr>
          <p:cNvSpPr/>
          <p:nvPr/>
        </p:nvSpPr>
        <p:spPr>
          <a:xfrm>
            <a:off x="8997689" y="5378499"/>
            <a:ext cx="3046109" cy="26719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sp>
        <p:nvSpPr>
          <p:cNvPr id="126" name="Rectangle: Rounded Corners 125">
            <a:extLst>
              <a:ext uri="{FF2B5EF4-FFF2-40B4-BE49-F238E27FC236}">
                <a16:creationId xmlns:a16="http://schemas.microsoft.com/office/drawing/2014/main" id="{FB66E6D9-AEC1-4D39-9928-228EA71C271A}"/>
              </a:ext>
            </a:extLst>
          </p:cNvPr>
          <p:cNvSpPr/>
          <p:nvPr/>
        </p:nvSpPr>
        <p:spPr>
          <a:xfrm>
            <a:off x="9000493" y="5856496"/>
            <a:ext cx="3046109" cy="65681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en-US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8814AD4F-1AB5-4C3A-B401-DDA71F5ABD62}"/>
              </a:ext>
            </a:extLst>
          </p:cNvPr>
          <p:cNvSpPr txBox="1"/>
          <p:nvPr/>
        </p:nvSpPr>
        <p:spPr>
          <a:xfrm>
            <a:off x="2988076" y="3908430"/>
            <a:ext cx="2288944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chemeClr val="accent6"/>
                </a:solidFill>
              </a:rPr>
              <a:t>Volume Contribution</a:t>
            </a:r>
            <a:endParaRPr lang="en-NG" sz="1150" b="1" dirty="0">
              <a:solidFill>
                <a:srgbClr val="00B050"/>
              </a:solidFill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E5E0E0D-E432-498D-9FA1-075A7A257416}"/>
              </a:ext>
            </a:extLst>
          </p:cNvPr>
          <p:cNvSpPr txBox="1"/>
          <p:nvPr/>
        </p:nvSpPr>
        <p:spPr>
          <a:xfrm>
            <a:off x="2988076" y="4861002"/>
            <a:ext cx="1507845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chemeClr val="accent6"/>
                </a:solidFill>
              </a:rPr>
              <a:t>Volume Target</a:t>
            </a:r>
            <a:endParaRPr lang="en-NG" sz="1150" b="1" dirty="0">
              <a:solidFill>
                <a:schemeClr val="accent6"/>
              </a:solidFill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393DED43-5D65-4BA3-83AB-74BC209B6BCA}"/>
              </a:ext>
            </a:extLst>
          </p:cNvPr>
          <p:cNvSpPr txBox="1"/>
          <p:nvPr/>
        </p:nvSpPr>
        <p:spPr>
          <a:xfrm>
            <a:off x="2988076" y="4384716"/>
            <a:ext cx="1569085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chemeClr val="accent6"/>
                </a:solidFill>
              </a:rPr>
              <a:t>SPLY(Cases)</a:t>
            </a:r>
            <a:endParaRPr lang="en-NG" sz="1150" b="1" dirty="0">
              <a:solidFill>
                <a:schemeClr val="accent6"/>
              </a:solidFill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4B48E170-C203-4A2D-80E9-A72319A423C8}"/>
              </a:ext>
            </a:extLst>
          </p:cNvPr>
          <p:cNvSpPr txBox="1"/>
          <p:nvPr/>
        </p:nvSpPr>
        <p:spPr>
          <a:xfrm>
            <a:off x="2964838" y="5366354"/>
            <a:ext cx="1205459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chemeClr val="accent6"/>
                </a:solidFill>
              </a:rPr>
              <a:t>Sales Value</a:t>
            </a:r>
            <a:endParaRPr lang="en-NG" sz="1150" b="1" dirty="0">
              <a:solidFill>
                <a:schemeClr val="accent6"/>
              </a:solidFill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3BC1FD4-499F-4CDB-9C2C-2E41175CFDF5}"/>
              </a:ext>
            </a:extLst>
          </p:cNvPr>
          <p:cNvSpPr txBox="1"/>
          <p:nvPr/>
        </p:nvSpPr>
        <p:spPr>
          <a:xfrm>
            <a:off x="2964838" y="5856453"/>
            <a:ext cx="1649174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b="1" dirty="0">
                <a:solidFill>
                  <a:schemeClr val="accent6"/>
                </a:solidFill>
              </a:rPr>
              <a:t>Top Selling Focus Brand</a:t>
            </a:r>
            <a:endParaRPr lang="en-NG" sz="1150" b="1" dirty="0">
              <a:solidFill>
                <a:schemeClr val="accent6"/>
              </a:solidFill>
            </a:endParaRPr>
          </a:p>
        </p:txBody>
      </p:sp>
      <p:sp>
        <p:nvSpPr>
          <p:cNvPr id="134" name="Rectangle: Rounded Corners 133">
            <a:extLst>
              <a:ext uri="{FF2B5EF4-FFF2-40B4-BE49-F238E27FC236}">
                <a16:creationId xmlns:a16="http://schemas.microsoft.com/office/drawing/2014/main" id="{5A8D4683-C1FD-4239-A233-5E26B87B6CD0}"/>
              </a:ext>
            </a:extLst>
          </p:cNvPr>
          <p:cNvSpPr/>
          <p:nvPr/>
        </p:nvSpPr>
        <p:spPr>
          <a:xfrm>
            <a:off x="2988075" y="3940318"/>
            <a:ext cx="3096000" cy="267193"/>
          </a:xfrm>
          <a:prstGeom prst="roundRect">
            <a:avLst/>
          </a:prstGeom>
          <a:noFill/>
          <a:ln w="254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E5000355-7DE2-4941-BED9-ABAC70651AFD}"/>
              </a:ext>
            </a:extLst>
          </p:cNvPr>
          <p:cNvSpPr/>
          <p:nvPr/>
        </p:nvSpPr>
        <p:spPr>
          <a:xfrm>
            <a:off x="2992154" y="4418316"/>
            <a:ext cx="3096000" cy="267193"/>
          </a:xfrm>
          <a:prstGeom prst="roundRect">
            <a:avLst/>
          </a:prstGeom>
          <a:noFill/>
          <a:ln w="254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6" name="Rectangle: Rounded Corners 135">
            <a:extLst>
              <a:ext uri="{FF2B5EF4-FFF2-40B4-BE49-F238E27FC236}">
                <a16:creationId xmlns:a16="http://schemas.microsoft.com/office/drawing/2014/main" id="{0EB16AC7-74FC-4D73-90E3-77F7B7E7402D}"/>
              </a:ext>
            </a:extLst>
          </p:cNvPr>
          <p:cNvSpPr/>
          <p:nvPr/>
        </p:nvSpPr>
        <p:spPr>
          <a:xfrm>
            <a:off x="2994958" y="4896314"/>
            <a:ext cx="3096000" cy="267193"/>
          </a:xfrm>
          <a:prstGeom prst="roundRect">
            <a:avLst/>
          </a:prstGeom>
          <a:noFill/>
          <a:ln w="254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8" name="Rectangle: Rounded Corners 137">
            <a:extLst>
              <a:ext uri="{FF2B5EF4-FFF2-40B4-BE49-F238E27FC236}">
                <a16:creationId xmlns:a16="http://schemas.microsoft.com/office/drawing/2014/main" id="{5EDCF5BA-C634-4A08-9151-C3F52E1F4649}"/>
              </a:ext>
            </a:extLst>
          </p:cNvPr>
          <p:cNvSpPr/>
          <p:nvPr/>
        </p:nvSpPr>
        <p:spPr>
          <a:xfrm>
            <a:off x="2977328" y="5374312"/>
            <a:ext cx="3096000" cy="267193"/>
          </a:xfrm>
          <a:prstGeom prst="roundRect">
            <a:avLst/>
          </a:prstGeom>
          <a:noFill/>
          <a:ln w="254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9" name="Rectangle: Rounded Corners 138">
            <a:extLst>
              <a:ext uri="{FF2B5EF4-FFF2-40B4-BE49-F238E27FC236}">
                <a16:creationId xmlns:a16="http://schemas.microsoft.com/office/drawing/2014/main" id="{C8BEE0B9-3AAE-4F32-A556-FFD0BD4EA87C}"/>
              </a:ext>
            </a:extLst>
          </p:cNvPr>
          <p:cNvSpPr/>
          <p:nvPr/>
        </p:nvSpPr>
        <p:spPr>
          <a:xfrm>
            <a:off x="2980132" y="5852310"/>
            <a:ext cx="3096000" cy="611610"/>
          </a:xfrm>
          <a:prstGeom prst="roundRect">
            <a:avLst/>
          </a:prstGeom>
          <a:noFill/>
          <a:ln w="254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aphicFrame>
        <p:nvGraphicFramePr>
          <p:cNvPr id="141" name="Object 140">
            <a:extLst>
              <a:ext uri="{FF2B5EF4-FFF2-40B4-BE49-F238E27FC236}">
                <a16:creationId xmlns:a16="http://schemas.microsoft.com/office/drawing/2014/main" id="{34EA3B89-EC95-46A5-8438-F5A2A7450B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6209459"/>
              </p:ext>
            </p:extLst>
          </p:nvPr>
        </p:nvGraphicFramePr>
        <p:xfrm>
          <a:off x="2998156" y="6143544"/>
          <a:ext cx="216217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9" name="Binary Worksheet" r:id="rId54" imgW="2162209" imgH="276117" progId="Excel.SheetBinaryMacroEnabled.12">
                  <p:link updateAutomatic="1"/>
                </p:oleObj>
              </mc:Choice>
              <mc:Fallback>
                <p:oleObj name="Binary Worksheet" r:id="rId54" imgW="2162209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5"/>
                      <a:stretch>
                        <a:fillRect/>
                      </a:stretch>
                    </p:blipFill>
                    <p:spPr>
                      <a:xfrm>
                        <a:off x="2998156" y="6143544"/>
                        <a:ext cx="216217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2" name="Object 141">
            <a:extLst>
              <a:ext uri="{FF2B5EF4-FFF2-40B4-BE49-F238E27FC236}">
                <a16:creationId xmlns:a16="http://schemas.microsoft.com/office/drawing/2014/main" id="{21C14858-CA84-44F8-AE4B-3E8D4527B1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4830128"/>
              </p:ext>
            </p:extLst>
          </p:nvPr>
        </p:nvGraphicFramePr>
        <p:xfrm>
          <a:off x="4175125" y="5381625"/>
          <a:ext cx="19145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00" name="Binary Worksheet" r:id="rId56" imgW="1914618" imgH="276117" progId="Excel.SheetBinaryMacroEnabled.12">
                  <p:link updateAutomatic="1"/>
                </p:oleObj>
              </mc:Choice>
              <mc:Fallback>
                <p:oleObj name="Binary Worksheet" r:id="rId56" imgW="1914618" imgH="276117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7"/>
                      <a:stretch>
                        <a:fillRect/>
                      </a:stretch>
                    </p:blipFill>
                    <p:spPr>
                      <a:xfrm>
                        <a:off x="4175125" y="5381625"/>
                        <a:ext cx="191452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090FDE89-D82C-409E-A442-577EEEA531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776828"/>
              </p:ext>
            </p:extLst>
          </p:nvPr>
        </p:nvGraphicFramePr>
        <p:xfrm>
          <a:off x="6872288" y="4211638"/>
          <a:ext cx="1524000" cy="129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01" name="Binary Worksheet" r:id="rId58" imgW="1523863" imgH="1295594" progId="Excel.SheetBinaryMacroEnabled.12">
                  <p:link updateAutomatic="1"/>
                </p:oleObj>
              </mc:Choice>
              <mc:Fallback>
                <p:oleObj name="Binary Worksheet" r:id="rId58" imgW="1523863" imgH="1295594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9"/>
                      <a:stretch>
                        <a:fillRect/>
                      </a:stretch>
                    </p:blipFill>
                    <p:spPr>
                      <a:xfrm>
                        <a:off x="6872288" y="4211638"/>
                        <a:ext cx="1524000" cy="129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>
            <a:extLst>
              <a:ext uri="{FF2B5EF4-FFF2-40B4-BE49-F238E27FC236}">
                <a16:creationId xmlns:a16="http://schemas.microsoft.com/office/drawing/2014/main" id="{56F15677-BD25-44D5-9227-E619561E74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2160469"/>
              </p:ext>
            </p:extLst>
          </p:nvPr>
        </p:nvGraphicFramePr>
        <p:xfrm>
          <a:off x="917250" y="4252801"/>
          <a:ext cx="1428750" cy="129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02" name="Binary Worksheet" r:id="rId60" imgW="1428700" imgH="1295594" progId="Excel.SheetBinaryMacroEnabled.12">
                  <p:link updateAutomatic="1"/>
                </p:oleObj>
              </mc:Choice>
              <mc:Fallback>
                <p:oleObj name="Binary Worksheet" r:id="rId60" imgW="1428700" imgH="1295594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1"/>
                      <a:stretch>
                        <a:fillRect/>
                      </a:stretch>
                    </p:blipFill>
                    <p:spPr>
                      <a:xfrm>
                        <a:off x="917250" y="4252801"/>
                        <a:ext cx="1428750" cy="129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>
            <a:extLst>
              <a:ext uri="{FF2B5EF4-FFF2-40B4-BE49-F238E27FC236}">
                <a16:creationId xmlns:a16="http://schemas.microsoft.com/office/drawing/2014/main" id="{4E2A96C9-63BC-450F-9131-47DA59CCCE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1541060"/>
              </p:ext>
            </p:extLst>
          </p:nvPr>
        </p:nvGraphicFramePr>
        <p:xfrm>
          <a:off x="6841842" y="1252872"/>
          <a:ext cx="1428750" cy="129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03" name="Binary Worksheet" r:id="rId62" imgW="1428700" imgH="1295594" progId="Excel.SheetBinaryMacroEnabled.12">
                  <p:link updateAutomatic="1"/>
                </p:oleObj>
              </mc:Choice>
              <mc:Fallback>
                <p:oleObj name="Binary Worksheet" r:id="rId62" imgW="1428700" imgH="1295594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3"/>
                      <a:stretch>
                        <a:fillRect/>
                      </a:stretch>
                    </p:blipFill>
                    <p:spPr>
                      <a:xfrm>
                        <a:off x="6841842" y="1252872"/>
                        <a:ext cx="1428750" cy="129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Object 41">
            <a:extLst>
              <a:ext uri="{FF2B5EF4-FFF2-40B4-BE49-F238E27FC236}">
                <a16:creationId xmlns:a16="http://schemas.microsoft.com/office/drawing/2014/main" id="{BA0FA22E-4385-46AB-91DD-53EE8CC0B6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0604047"/>
              </p:ext>
            </p:extLst>
          </p:nvPr>
        </p:nvGraphicFramePr>
        <p:xfrm>
          <a:off x="1017588" y="1214438"/>
          <a:ext cx="1524000" cy="129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04" name="Binary Worksheet" r:id="rId64" imgW="1523863" imgH="1295594" progId="Excel.SheetBinaryMacroEnabled.12">
                  <p:link updateAutomatic="1"/>
                </p:oleObj>
              </mc:Choice>
              <mc:Fallback>
                <p:oleObj name="Binary Worksheet" r:id="rId64" imgW="1523863" imgH="1295594" progId="Excel.SheetBinaryMacroEnabled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5"/>
                      <a:stretch>
                        <a:fillRect/>
                      </a:stretch>
                    </p:blipFill>
                    <p:spPr>
                      <a:xfrm>
                        <a:off x="1017588" y="1214438"/>
                        <a:ext cx="1524000" cy="129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26916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31267</TotalTime>
  <Words>228</Words>
  <Application>Microsoft Office PowerPoint</Application>
  <PresentationFormat>Widescreen</PresentationFormat>
  <Paragraphs>85</Paragraphs>
  <Slides>21</Slides>
  <Notes>17</Notes>
  <HiddenSlides>0</HiddenSlides>
  <MMClips>0</MMClips>
  <ScaleCrop>false</ScaleCrop>
  <HeadingPairs>
    <vt:vector size="10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Links</vt:lpstr>
      </vt:variant>
      <vt:variant>
        <vt:i4>60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91" baseType="lpstr">
      <vt:lpstr>Cambria</vt:lpstr>
      <vt:lpstr>Trebuchet MS</vt:lpstr>
      <vt:lpstr>Arial</vt:lpstr>
      <vt:lpstr>Calibri</vt:lpstr>
      <vt:lpstr>Calibri Light</vt:lpstr>
      <vt:lpstr>Garamond</vt:lpstr>
      <vt:lpstr>Custom Design</vt:lpstr>
      <vt:lpstr>1_Custom Design</vt:lpstr>
      <vt:lpstr>1_Office Theme</vt:lpstr>
      <vt:lpstr>C:\Users\Aderoju\Desktop\Distel\Report\Primary Sales Report.xlsb!Charts!R2C39</vt:lpstr>
      <vt:lpstr>C:\Users\Aderoju\Desktop\Distel\Report\Primary Sales Report.xlsb!Charts!R3C36</vt:lpstr>
      <vt:lpstr>C:\Users\Aderoju\Desktop\Distel\Report\Primary Sales Report.xlsb!Brand Sales!R1C1:R22C7</vt:lpstr>
      <vt:lpstr>C:\Users\Aderoju\Desktop\Distel\Report\Primary Sales Report.xlsb!Team Performance - MTD!R1C8:R6C13</vt:lpstr>
      <vt:lpstr>C:\Users\Aderoju\Desktop\Distel\Report\Primary Sales Report.xlsb!Team Performance - MTD!R1C1:R6C6</vt:lpstr>
      <vt:lpstr>C:\Users\Aderoju\Desktop\Distel\Report\Primary Sales Report.xlsb!Team Performance - MTD!R7C8:R32C13</vt:lpstr>
      <vt:lpstr>C:\Users\Aderoju\Desktop\Distel\Report\Primary Sales Report.xlsb!Team Performance - MTD!R7C1:R32C6</vt:lpstr>
      <vt:lpstr>C:\Users\Aderoju\Desktop\Distel\Report\Primary Sales Report.xlsb!Trend Analysis!R1C9:R31C15</vt:lpstr>
      <vt:lpstr>C:\Users\Aderoju\Desktop\Distel\Report\Primary Sales Report.xlsb!Trend Analysis!R1C1:R31C7</vt:lpstr>
      <vt:lpstr>C:\Users\Aderoju\Desktop\Distel\Report\Primary Sales Report.xlsb!Trend Analysis!R37C9:R57C15</vt:lpstr>
      <vt:lpstr>C:\Users\Aderoju\Desktop\Distel\Report\Primary Sales Report.xlsb!Trend Analysis!R37C1:R57C7</vt:lpstr>
      <vt:lpstr>C:\Users\Aderoju\Desktop\Distel\Report\Primary Sales Report.xlsb!Charts!R42C24</vt:lpstr>
      <vt:lpstr>C:\Users\Aderoju\Desktop\Distel\Report\Primary Sales Report.xlsb!Charts!R42C25</vt:lpstr>
      <vt:lpstr>C:\Users\Aderoju\Desktop\Distel\Report\Primary Sales Report.xlsb!Charts!R43C24</vt:lpstr>
      <vt:lpstr>C:\Users\Aderoju\Desktop\Distel\Report\Primary Sales Report.xlsb!Charts!R43C25</vt:lpstr>
      <vt:lpstr>C:\Users\Aderoju\Desktop\Distel\Report\Primary Sales Report.xlsb!Charts!R44C24</vt:lpstr>
      <vt:lpstr>C:\Users\Aderoju\Desktop\Distel\Report\Primary Sales Report.xlsb!Charts!R44C25</vt:lpstr>
      <vt:lpstr>C:\Users\Aderoju\Desktop\Distel\Report\Primary Sales Report.xlsb!Charts!R45C24</vt:lpstr>
      <vt:lpstr>C:\Users\Aderoju\Desktop\Distel\Report\Primary Sales Report.xlsb!Charts!R45C25</vt:lpstr>
      <vt:lpstr>C:\Users\Aderoju\Desktop\Distel\Report\Primary Sales Report.xlsb!Charts!R42C26</vt:lpstr>
      <vt:lpstr>C:\Users\Aderoju\Desktop\Distel\Report\Primary Sales Report.xlsb!Charts!R43C26</vt:lpstr>
      <vt:lpstr>C:\Users\Aderoju\Desktop\Distel\Report\Primary Sales Report.xlsb!Charts!R44C26</vt:lpstr>
      <vt:lpstr>C:\Users\Aderoju\Desktop\Distel\Report\Primary Sales Report.xlsb!Charts!R45C26</vt:lpstr>
      <vt:lpstr>C:\Users\Aderoju\Desktop\Distel\Report\Primary Sales Report.xlsb!Charts!R43C23</vt:lpstr>
      <vt:lpstr>C:\Users\Aderoju\Desktop\Distel\Report\Primary Sales Report.xlsb!Charts!R44C23</vt:lpstr>
      <vt:lpstr>C:\Users\Aderoju\Desktop\Distel\Report\Primary Sales Report.xlsb!Charts!R45C23</vt:lpstr>
      <vt:lpstr>C:\Users\Aderoju\Desktop\Distel\Report\Primary Sales Report.xlsb!Charts!R42C27</vt:lpstr>
      <vt:lpstr>C:\Users\Aderoju\Desktop\Distel\Report\Primary Sales Report.xlsb!Charts!R43C27</vt:lpstr>
      <vt:lpstr>C:\Users\Aderoju\Desktop\Distel\Report\Primary Sales Report.xlsb!Charts!R44C27</vt:lpstr>
      <vt:lpstr>C:\Users\Aderoju\Desktop\Distel\Report\Primary Sales Report.xlsb!Charts!R45C27</vt:lpstr>
      <vt:lpstr>C:\Users\Aderoju\Desktop\Distel\Report\Primary Sales Report.xlsb!Charts!R58C33</vt:lpstr>
      <vt:lpstr>C:\Users\Aderoju\Desktop\Distel\Report\Primary Sales Report.xlsb!Charts!R42C28</vt:lpstr>
      <vt:lpstr>C:\Users\Aderoju\Desktop\Distel\Report\Primary Sales Report.xlsb!Charts!R45C28</vt:lpstr>
      <vt:lpstr>C:\Users\Aderoju\Desktop\Distel\Report\Primary Sales Report.xlsb!Charts!R61C33</vt:lpstr>
      <vt:lpstr>C:\Users\Aderoju\Desktop\Distel\Report\Primary Sales Report.xlsb!Charts!R44C28</vt:lpstr>
      <vt:lpstr>C:\Users\Aderoju\Desktop\Distel\Report\Primary Sales Report.xlsb!Charts!R60C33</vt:lpstr>
      <vt:lpstr>C:\Users\Aderoju\Desktop\Distel\Report\Primary Sales Report.xlsb!Charts!R59C33</vt:lpstr>
      <vt:lpstr>C:\Users\Aderoju\Desktop\Distel\Report\Primary Sales Report.xlsb!Charts!R43C28</vt:lpstr>
      <vt:lpstr>C:\Users\Aderoju\Desktop\Distel\Report\Primary Sales Report.xlsb!Charts![Primary Sales Report.xlsb]Charts Chart 7</vt:lpstr>
      <vt:lpstr>C:\Users\Aderoju\Desktop\Distel\Report\Primary Sales Report.xlsb!Charts![Primary Sales Report.xlsb]Charts Chart 18</vt:lpstr>
      <vt:lpstr>C:\Users\Aderoju\Desktop\Distel\Report\Primary Sales Report.xlsb!Charts![Primary Sales Report.xlsb]Charts Chart 20</vt:lpstr>
      <vt:lpstr>C:\Users\Aderoju\Desktop\Distel\Report\Primary Sales Report.xlsb!Charts![Primary Sales Report.xlsb]Charts Chart 19</vt:lpstr>
      <vt:lpstr>C:\Users\Aderoju\Desktop\Distel\Report\Primary Sales Report.xlsb!Team Performance - QTD!R3C1:R29C15</vt:lpstr>
      <vt:lpstr>C:\Users\Aderoju\Desktop\Distel\Report\Primary Sales Report.xlsb!Team Performance - QTD!R33C1:R59C15</vt:lpstr>
      <vt:lpstr>C:\Users\Aderoju\Desktop\Distel\Report\Primary Sales Report.xlsb!Team Performance - QTD!R66C1:R84C15</vt:lpstr>
      <vt:lpstr>C:\Users\Aderoju\Desktop\Distel\Report\Primary Sales Report.xlsb!Team Performance - Q1!R4C1:R29C7</vt:lpstr>
      <vt:lpstr>C:\Users\Aderoju\Desktop\Distel\Report\Primary Sales Report.xlsb!Team Performance - Q1!R33C1:R58C7</vt:lpstr>
      <vt:lpstr>C:\Users\Aderoju\Desktop\Distel\Report\Primary Sales Report.xlsb!Team Performance - Q2!R4C1:R29C7</vt:lpstr>
      <vt:lpstr>C:\Users\Aderoju\Desktop\Distel\Report\Primary Sales Report.xlsb!Team Performance - Q2!R33C1:R58C7</vt:lpstr>
      <vt:lpstr>C:\Users\Aderoju\Desktop\Distel\Report\Primary Sales Report.xlsb!Team Performance - H1!R4C1:R29C13</vt:lpstr>
      <vt:lpstr>C:\Users\Aderoju\Desktop\Distel\Report\Primary Sales Report.xlsb!Team Performance - H1!R33C1:R58C13</vt:lpstr>
      <vt:lpstr>C:\Users\Aderoju\Desktop\Distel\Report\Primary Sales Report.xlsb!Team Performance - Q3!R4C1:R29C7</vt:lpstr>
      <vt:lpstr>C:\Users\Aderoju\Desktop\Distel\Report\Primary Sales Report.xlsb!Team Performance - Q3!R33C1:R58C7</vt:lpstr>
      <vt:lpstr>C:\Users\Aderoju\Desktop\Distel\Report\Primary Sales Report.xlsb!Team Performance - Q4!R4C1:R29C7</vt:lpstr>
      <vt:lpstr>C:\Users\Aderoju\Desktop\Distel\Report\Primary Sales Report.xlsb!Team Performance - Q4!R33C1:R58C7</vt:lpstr>
      <vt:lpstr>C:\Users\Aderoju\Desktop\Distel\Report\Primary Sales Report.xlsb!Team Performance - H2!R4C1:R29C13</vt:lpstr>
      <vt:lpstr>C:\Users\Aderoju\Desktop\Distel\Report\Primary Sales Report.xlsb!Team Performance - H2!R34C1:R59C13</vt:lpstr>
      <vt:lpstr>C:\Users\Aderoju\Desktop\Distel\Report\Primary Sales Report.xlsb!Team Performance - YTD!R4C1:R29C19</vt:lpstr>
      <vt:lpstr>C:\Users\Aderoju\Desktop\Distel\Report\Primary Sales Report.xlsb!Team Performance - YTD!R33C1:R58C19</vt:lpstr>
      <vt:lpstr>C:\Users\Aderoju\Desktop\Distel\Report\Primary Sales Report.xlsb!Charts![Primary Sales Report.xlsb]Charts Chart 1</vt:lpstr>
      <vt:lpstr>Binary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Ade Adeyemi</dc:creator>
  <cp:lastModifiedBy>Aderoju Adeyemi</cp:lastModifiedBy>
  <cp:revision>2225</cp:revision>
  <cp:lastPrinted>2019-10-15T11:06:34Z</cp:lastPrinted>
  <dcterms:created xsi:type="dcterms:W3CDTF">2017-06-12T09:43:45Z</dcterms:created>
  <dcterms:modified xsi:type="dcterms:W3CDTF">2024-09-07T12:26:50Z</dcterms:modified>
</cp:coreProperties>
</file>